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8"/>
  </p:notesMasterIdLst>
  <p:sldIdLst>
    <p:sldId id="256" r:id="rId2"/>
    <p:sldId id="257" r:id="rId3"/>
    <p:sldId id="260" r:id="rId4"/>
    <p:sldId id="261" r:id="rId5"/>
    <p:sldId id="258" r:id="rId6"/>
    <p:sldId id="268" r:id="rId7"/>
    <p:sldId id="270" r:id="rId8"/>
    <p:sldId id="271" r:id="rId9"/>
    <p:sldId id="272" r:id="rId10"/>
    <p:sldId id="259" r:id="rId11"/>
    <p:sldId id="262" r:id="rId12"/>
    <p:sldId id="263" r:id="rId13"/>
    <p:sldId id="264" r:id="rId14"/>
    <p:sldId id="265" r:id="rId15"/>
    <p:sldId id="266" r:id="rId16"/>
    <p:sldId id="267" r:id="rId17"/>
  </p:sldIdLst>
  <p:sldSz cx="14630400" cy="8229600"/>
  <p:notesSz cx="8229600" cy="14630400"/>
  <p:embeddedFontLst>
    <p:embeddedFont>
      <p:font typeface="Bitter Medium" panose="020B0604020202020204" charset="0"/>
      <p:regular r:id="rId19"/>
    </p:embeddedFont>
    <p:embeddedFont>
      <p:font typeface="Open Sans" panose="020B0606030504020204" pitchFamily="34" charset="0"/>
      <p:regular r:id="rId20"/>
      <p:bold r:id="rId21"/>
    </p:embeddedFont>
  </p:embeddedFontLst>
  <p:defaultTextStyle>
    <a:defPPr>
      <a:defRPr lang="es-EC"/>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75" d="100"/>
          <a:sy n="75" d="100"/>
        </p:scale>
        <p:origin x="370" y="-1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png>
</file>

<file path=ppt/media/image3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66035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850779-F042-56CA-1B8D-F24F01F044D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8247275-D37E-0FE5-65B5-16D58E7635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DBEFA05-BFC7-7C1D-E567-69DAA1BCD6A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A66B507-E80F-526F-F6F2-A8B11E6FABE7}"/>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204267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0FCC01-3DBD-57B2-6AF3-AB7DBD5A2D2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F2BF032-7660-9F8E-6D26-FBAB44CF34D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54807F7-C42D-C1D2-32AC-2AE0ED05876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4348701-0488-6E0C-0B3B-FBB7E5EF789B}"/>
              </a:ext>
            </a:extLst>
          </p:cNvPr>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39494706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F7A4F9-BFC0-2EB6-260F-92EFF985FD0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5F1A837-7DA9-D0CF-A5D9-056B25E059A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51AD2A-53FA-F47D-15EA-3067AE5BD0A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EA07878-ACB5-D46B-5B12-EEBBA9139FB5}"/>
              </a:ext>
            </a:extLst>
          </p:cNvPr>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7720569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svg"/><Relationship Id="rId2" Type="http://schemas.openxmlformats.org/officeDocument/2006/relationships/notesSlide" Target="../notesSlides/notesSlide13.xml"/><Relationship Id="rId1" Type="http://schemas.openxmlformats.org/officeDocument/2006/relationships/slideLayout" Target="../slideLayouts/slideLayout10.xml"/><Relationship Id="rId6" Type="http://schemas.openxmlformats.org/officeDocument/2006/relationships/image" Target="../media/image25.png"/><Relationship Id="rId11" Type="http://schemas.openxmlformats.org/officeDocument/2006/relationships/image" Target="../media/image30.svg"/><Relationship Id="rId5" Type="http://schemas.openxmlformats.org/officeDocument/2006/relationships/image" Target="../media/image24.svg"/><Relationship Id="rId10" Type="http://schemas.openxmlformats.org/officeDocument/2006/relationships/image" Target="../media/image29.png"/><Relationship Id="rId4" Type="http://schemas.openxmlformats.org/officeDocument/2006/relationships/image" Target="../media/image23.png"/><Relationship Id="rId9" Type="http://schemas.openxmlformats.org/officeDocument/2006/relationships/image" Target="../media/image28.svg"/></Relationships>
</file>

<file path=ppt/slides/_rels/slide1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image" Target="../media/image3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510076"/>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2C3F42"/>
                </a:solidFill>
                <a:latin typeface="Bitter Medium" pitchFamily="34" charset="0"/>
                <a:ea typeface="Bitter Medium" pitchFamily="34" charset="-122"/>
                <a:cs typeface="Bitter Medium" pitchFamily="34" charset="-120"/>
              </a:rPr>
              <a:t>Wine Quality Analysis Project</a:t>
            </a:r>
            <a:endParaRPr lang="en-US" sz="4450" dirty="0"/>
          </a:p>
        </p:txBody>
      </p:sp>
      <p:sp>
        <p:nvSpPr>
          <p:cNvPr id="4" name="Text 1"/>
          <p:cNvSpPr/>
          <p:nvPr/>
        </p:nvSpPr>
        <p:spPr>
          <a:xfrm>
            <a:off x="6280190" y="4267795"/>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End-to-end data science case study exploring physicochemical drivers of wine quality across large red and white wine datasets. We identify chemical correlates, segment wines by profile, set benchmarks, and build predictive models from lab measurements.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48308" y="1283018"/>
            <a:ext cx="13133784" cy="594836"/>
          </a:xfrm>
          <a:prstGeom prst="rect">
            <a:avLst/>
          </a:prstGeom>
          <a:noFill/>
          <a:ln/>
        </p:spPr>
        <p:txBody>
          <a:bodyPr wrap="none" lIns="0" tIns="0" rIns="0" bIns="0" rtlCol="0" anchor="t"/>
          <a:lstStyle/>
          <a:p>
            <a:pPr marL="0" indent="0" algn="l">
              <a:lnSpc>
                <a:spcPts val="4650"/>
              </a:lnSpc>
              <a:buNone/>
            </a:pPr>
            <a:r>
              <a:rPr lang="en-US" sz="3700" dirty="0">
                <a:solidFill>
                  <a:srgbClr val="2C3F42"/>
                </a:solidFill>
                <a:latin typeface="Bitter Medium" pitchFamily="34" charset="0"/>
                <a:ea typeface="Bitter Medium" pitchFamily="34" charset="-122"/>
                <a:cs typeface="Bitter Medium" pitchFamily="34" charset="-120"/>
              </a:rPr>
              <a:t>Correlation Analysis &amp; Chemical Summary Insights</a:t>
            </a:r>
            <a:endParaRPr lang="en-US" sz="3700" dirty="0"/>
          </a:p>
        </p:txBody>
      </p:sp>
      <p:sp>
        <p:nvSpPr>
          <p:cNvPr id="3" name="Shape 1"/>
          <p:cNvSpPr/>
          <p:nvPr/>
        </p:nvSpPr>
        <p:spPr>
          <a:xfrm>
            <a:off x="748308" y="2197298"/>
            <a:ext cx="13133784" cy="4749165"/>
          </a:xfrm>
          <a:prstGeom prst="roundRect">
            <a:avLst>
              <a:gd name="adj" fmla="val 1683"/>
            </a:avLst>
          </a:prstGeom>
          <a:noFill/>
          <a:ln w="7620">
            <a:solidFill>
              <a:srgbClr val="000000">
                <a:alpha val="8000"/>
              </a:srgbClr>
            </a:solidFill>
            <a:prstDash val="solid"/>
          </a:ln>
        </p:spPr>
      </p:sp>
      <p:sp>
        <p:nvSpPr>
          <p:cNvPr id="4" name="Shape 2"/>
          <p:cNvSpPr/>
          <p:nvPr/>
        </p:nvSpPr>
        <p:spPr>
          <a:xfrm>
            <a:off x="755928" y="2204918"/>
            <a:ext cx="13117116" cy="486728"/>
          </a:xfrm>
          <a:prstGeom prst="rect">
            <a:avLst/>
          </a:prstGeom>
          <a:solidFill>
            <a:srgbClr val="FFFFFF">
              <a:alpha val="4000"/>
            </a:srgbClr>
          </a:solidFill>
          <a:ln/>
        </p:spPr>
      </p:sp>
      <p:sp>
        <p:nvSpPr>
          <p:cNvPr id="5" name="Text 3"/>
          <p:cNvSpPr/>
          <p:nvPr/>
        </p:nvSpPr>
        <p:spPr>
          <a:xfrm>
            <a:off x="947737" y="2308265"/>
            <a:ext cx="3987522" cy="280035"/>
          </a:xfrm>
          <a:prstGeom prst="rect">
            <a:avLst/>
          </a:prstGeom>
          <a:noFill/>
          <a:ln/>
        </p:spPr>
        <p:txBody>
          <a:bodyPr wrap="non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Variable</a:t>
            </a:r>
            <a:endParaRPr lang="en-US" sz="1450" dirty="0"/>
          </a:p>
        </p:txBody>
      </p:sp>
      <p:sp>
        <p:nvSpPr>
          <p:cNvPr id="6" name="Text 4"/>
          <p:cNvSpPr/>
          <p:nvPr/>
        </p:nvSpPr>
        <p:spPr>
          <a:xfrm>
            <a:off x="5323403" y="2308265"/>
            <a:ext cx="3983712" cy="280035"/>
          </a:xfrm>
          <a:prstGeom prst="rect">
            <a:avLst/>
          </a:prstGeom>
          <a:noFill/>
          <a:ln/>
        </p:spPr>
        <p:txBody>
          <a:bodyPr wrap="non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Typical Correlation</a:t>
            </a:r>
            <a:endParaRPr lang="en-US" sz="1450" dirty="0"/>
          </a:p>
        </p:txBody>
      </p:sp>
      <p:sp>
        <p:nvSpPr>
          <p:cNvPr id="7" name="Text 5"/>
          <p:cNvSpPr/>
          <p:nvPr/>
        </p:nvSpPr>
        <p:spPr>
          <a:xfrm>
            <a:off x="9695259" y="2308265"/>
            <a:ext cx="3987522" cy="280035"/>
          </a:xfrm>
          <a:prstGeom prst="rect">
            <a:avLst/>
          </a:prstGeom>
          <a:noFill/>
          <a:ln/>
        </p:spPr>
        <p:txBody>
          <a:bodyPr wrap="non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Explanation (Red &amp; White)</a:t>
            </a:r>
            <a:endParaRPr lang="en-US" sz="1450" dirty="0"/>
          </a:p>
        </p:txBody>
      </p:sp>
      <p:sp>
        <p:nvSpPr>
          <p:cNvPr id="8" name="Shape 6"/>
          <p:cNvSpPr/>
          <p:nvPr/>
        </p:nvSpPr>
        <p:spPr>
          <a:xfrm>
            <a:off x="755928" y="2691646"/>
            <a:ext cx="13117116" cy="486728"/>
          </a:xfrm>
          <a:prstGeom prst="rect">
            <a:avLst/>
          </a:prstGeom>
          <a:solidFill>
            <a:srgbClr val="000000">
              <a:alpha val="4000"/>
            </a:srgbClr>
          </a:solidFill>
          <a:ln/>
        </p:spPr>
      </p:sp>
      <p:sp>
        <p:nvSpPr>
          <p:cNvPr id="9" name="Text 7"/>
          <p:cNvSpPr/>
          <p:nvPr/>
        </p:nvSpPr>
        <p:spPr>
          <a:xfrm>
            <a:off x="947737" y="2794992"/>
            <a:ext cx="3987522" cy="280035"/>
          </a:xfrm>
          <a:prstGeom prst="rect">
            <a:avLst/>
          </a:prstGeom>
          <a:noFill/>
          <a:ln/>
        </p:spPr>
        <p:txBody>
          <a:bodyPr wrap="non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Alcohol</a:t>
            </a:r>
            <a:endParaRPr lang="en-US" sz="1450" dirty="0"/>
          </a:p>
        </p:txBody>
      </p:sp>
      <p:sp>
        <p:nvSpPr>
          <p:cNvPr id="10" name="Text 8"/>
          <p:cNvSpPr/>
          <p:nvPr/>
        </p:nvSpPr>
        <p:spPr>
          <a:xfrm>
            <a:off x="5323403" y="2794992"/>
            <a:ext cx="3983712" cy="280035"/>
          </a:xfrm>
          <a:prstGeom prst="rect">
            <a:avLst/>
          </a:prstGeom>
          <a:noFill/>
          <a:ln/>
        </p:spPr>
        <p:txBody>
          <a:bodyPr wrap="non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Strong Negative (density)</a:t>
            </a:r>
            <a:endParaRPr lang="en-US" sz="1450" dirty="0"/>
          </a:p>
        </p:txBody>
      </p:sp>
      <p:sp>
        <p:nvSpPr>
          <p:cNvPr id="11" name="Text 9"/>
          <p:cNvSpPr/>
          <p:nvPr/>
        </p:nvSpPr>
        <p:spPr>
          <a:xfrm>
            <a:off x="9695259" y="2794992"/>
            <a:ext cx="3987522" cy="280035"/>
          </a:xfrm>
          <a:prstGeom prst="rect">
            <a:avLst/>
          </a:prstGeom>
          <a:noFill/>
          <a:ln/>
        </p:spPr>
        <p:txBody>
          <a:bodyPr wrap="non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Ethanol lowers density; proxy for ripeness</a:t>
            </a:r>
            <a:endParaRPr lang="en-US" sz="1450" dirty="0"/>
          </a:p>
        </p:txBody>
      </p:sp>
      <p:sp>
        <p:nvSpPr>
          <p:cNvPr id="12" name="Shape 10"/>
          <p:cNvSpPr/>
          <p:nvPr/>
        </p:nvSpPr>
        <p:spPr>
          <a:xfrm>
            <a:off x="755928" y="3178373"/>
            <a:ext cx="13117116" cy="766763"/>
          </a:xfrm>
          <a:prstGeom prst="rect">
            <a:avLst/>
          </a:prstGeom>
          <a:solidFill>
            <a:srgbClr val="FFFFFF">
              <a:alpha val="4000"/>
            </a:srgbClr>
          </a:solidFill>
          <a:ln/>
        </p:spPr>
      </p:sp>
      <p:sp>
        <p:nvSpPr>
          <p:cNvPr id="13" name="Text 11"/>
          <p:cNvSpPr/>
          <p:nvPr/>
        </p:nvSpPr>
        <p:spPr>
          <a:xfrm>
            <a:off x="947737" y="3281720"/>
            <a:ext cx="3987522" cy="280035"/>
          </a:xfrm>
          <a:prstGeom prst="rect">
            <a:avLst/>
          </a:prstGeom>
          <a:noFill/>
          <a:ln/>
        </p:spPr>
        <p:txBody>
          <a:bodyPr wrap="non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Sulphates</a:t>
            </a:r>
            <a:endParaRPr lang="en-US" sz="1450" dirty="0"/>
          </a:p>
        </p:txBody>
      </p:sp>
      <p:sp>
        <p:nvSpPr>
          <p:cNvPr id="14" name="Text 12"/>
          <p:cNvSpPr/>
          <p:nvPr/>
        </p:nvSpPr>
        <p:spPr>
          <a:xfrm>
            <a:off x="5323403" y="3281720"/>
            <a:ext cx="3983712" cy="280035"/>
          </a:xfrm>
          <a:prstGeom prst="rect">
            <a:avLst/>
          </a:prstGeom>
          <a:noFill/>
          <a:ln/>
        </p:spPr>
        <p:txBody>
          <a:bodyPr wrap="non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Slight Positive (chlorides/density)</a:t>
            </a:r>
            <a:endParaRPr lang="en-US" sz="1450" dirty="0"/>
          </a:p>
        </p:txBody>
      </p:sp>
      <p:sp>
        <p:nvSpPr>
          <p:cNvPr id="15" name="Text 13"/>
          <p:cNvSpPr/>
          <p:nvPr/>
        </p:nvSpPr>
        <p:spPr>
          <a:xfrm>
            <a:off x="9695259" y="3281720"/>
            <a:ext cx="3987522" cy="560070"/>
          </a:xfrm>
          <a:prstGeom prst="rect">
            <a:avLst/>
          </a:prstGeom>
          <a:noFill/>
          <a:ln/>
        </p:spPr>
        <p:txBody>
          <a:bodyPr wrap="squar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Added for stabilization; tracks with mineral ions</a:t>
            </a:r>
            <a:endParaRPr lang="en-US" sz="1450" dirty="0"/>
          </a:p>
        </p:txBody>
      </p:sp>
      <p:sp>
        <p:nvSpPr>
          <p:cNvPr id="16" name="Shape 14"/>
          <p:cNvSpPr/>
          <p:nvPr/>
        </p:nvSpPr>
        <p:spPr>
          <a:xfrm>
            <a:off x="755928" y="3945136"/>
            <a:ext cx="13117116" cy="486728"/>
          </a:xfrm>
          <a:prstGeom prst="rect">
            <a:avLst/>
          </a:prstGeom>
          <a:solidFill>
            <a:srgbClr val="000000">
              <a:alpha val="4000"/>
            </a:srgbClr>
          </a:solidFill>
          <a:ln/>
        </p:spPr>
      </p:sp>
      <p:sp>
        <p:nvSpPr>
          <p:cNvPr id="17" name="Text 15"/>
          <p:cNvSpPr/>
          <p:nvPr/>
        </p:nvSpPr>
        <p:spPr>
          <a:xfrm>
            <a:off x="947737" y="4048482"/>
            <a:ext cx="3987522" cy="280035"/>
          </a:xfrm>
          <a:prstGeom prst="rect">
            <a:avLst/>
          </a:prstGeom>
          <a:noFill/>
          <a:ln/>
        </p:spPr>
        <p:txBody>
          <a:bodyPr wrap="non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Volatile Acidity</a:t>
            </a:r>
            <a:endParaRPr lang="en-US" sz="1450" dirty="0"/>
          </a:p>
        </p:txBody>
      </p:sp>
      <p:sp>
        <p:nvSpPr>
          <p:cNvPr id="18" name="Text 16"/>
          <p:cNvSpPr/>
          <p:nvPr/>
        </p:nvSpPr>
        <p:spPr>
          <a:xfrm>
            <a:off x="5323403" y="4048482"/>
            <a:ext cx="3983712" cy="280035"/>
          </a:xfrm>
          <a:prstGeom prst="rect">
            <a:avLst/>
          </a:prstGeom>
          <a:noFill/>
          <a:ln/>
        </p:spPr>
        <p:txBody>
          <a:bodyPr wrap="non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Negative (alcohol/sulphates)</a:t>
            </a:r>
            <a:endParaRPr lang="en-US" sz="1450" dirty="0"/>
          </a:p>
        </p:txBody>
      </p:sp>
      <p:sp>
        <p:nvSpPr>
          <p:cNvPr id="19" name="Text 17"/>
          <p:cNvSpPr/>
          <p:nvPr/>
        </p:nvSpPr>
        <p:spPr>
          <a:xfrm>
            <a:off x="9695259" y="4048482"/>
            <a:ext cx="3987522" cy="280035"/>
          </a:xfrm>
          <a:prstGeom prst="rect">
            <a:avLst/>
          </a:prstGeom>
          <a:noFill/>
          <a:ln/>
        </p:spPr>
        <p:txBody>
          <a:bodyPr wrap="non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Indicates microbial/fermentation stress</a:t>
            </a:r>
            <a:endParaRPr lang="en-US" sz="1450" dirty="0"/>
          </a:p>
        </p:txBody>
      </p:sp>
      <p:sp>
        <p:nvSpPr>
          <p:cNvPr id="20" name="Shape 18"/>
          <p:cNvSpPr/>
          <p:nvPr/>
        </p:nvSpPr>
        <p:spPr>
          <a:xfrm>
            <a:off x="755928" y="4431863"/>
            <a:ext cx="13117116" cy="766763"/>
          </a:xfrm>
          <a:prstGeom prst="rect">
            <a:avLst/>
          </a:prstGeom>
          <a:solidFill>
            <a:srgbClr val="FFFFFF">
              <a:alpha val="4000"/>
            </a:srgbClr>
          </a:solidFill>
          <a:ln/>
        </p:spPr>
      </p:sp>
      <p:sp>
        <p:nvSpPr>
          <p:cNvPr id="21" name="Text 19"/>
          <p:cNvSpPr/>
          <p:nvPr/>
        </p:nvSpPr>
        <p:spPr>
          <a:xfrm>
            <a:off x="947737" y="4535210"/>
            <a:ext cx="3987522" cy="280035"/>
          </a:xfrm>
          <a:prstGeom prst="rect">
            <a:avLst/>
          </a:prstGeom>
          <a:noFill/>
          <a:ln/>
        </p:spPr>
        <p:txBody>
          <a:bodyPr wrap="non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Total SO₂</a:t>
            </a:r>
            <a:endParaRPr lang="en-US" sz="1450" dirty="0"/>
          </a:p>
        </p:txBody>
      </p:sp>
      <p:sp>
        <p:nvSpPr>
          <p:cNvPr id="22" name="Text 20"/>
          <p:cNvSpPr/>
          <p:nvPr/>
        </p:nvSpPr>
        <p:spPr>
          <a:xfrm>
            <a:off x="5323403" y="4535210"/>
            <a:ext cx="3983712" cy="280035"/>
          </a:xfrm>
          <a:prstGeom prst="rect">
            <a:avLst/>
          </a:prstGeom>
          <a:noFill/>
          <a:ln/>
        </p:spPr>
        <p:txBody>
          <a:bodyPr wrap="non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Weak</a:t>
            </a:r>
            <a:endParaRPr lang="en-US" sz="1450" dirty="0"/>
          </a:p>
        </p:txBody>
      </p:sp>
      <p:sp>
        <p:nvSpPr>
          <p:cNvPr id="23" name="Text 21"/>
          <p:cNvSpPr/>
          <p:nvPr/>
        </p:nvSpPr>
        <p:spPr>
          <a:xfrm>
            <a:off x="9695259" y="4535210"/>
            <a:ext cx="3987522" cy="560070"/>
          </a:xfrm>
          <a:prstGeom prst="rect">
            <a:avLst/>
          </a:prstGeom>
          <a:noFill/>
          <a:ln/>
        </p:spPr>
        <p:txBody>
          <a:bodyPr wrap="squar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Reflects winemaker additions more than chemistry</a:t>
            </a:r>
            <a:endParaRPr lang="en-US" sz="1450" dirty="0"/>
          </a:p>
        </p:txBody>
      </p:sp>
      <p:sp>
        <p:nvSpPr>
          <p:cNvPr id="24" name="Shape 22"/>
          <p:cNvSpPr/>
          <p:nvPr/>
        </p:nvSpPr>
        <p:spPr>
          <a:xfrm>
            <a:off x="755928" y="5198626"/>
            <a:ext cx="13117116" cy="486728"/>
          </a:xfrm>
          <a:prstGeom prst="rect">
            <a:avLst/>
          </a:prstGeom>
          <a:solidFill>
            <a:srgbClr val="000000">
              <a:alpha val="4000"/>
            </a:srgbClr>
          </a:solidFill>
          <a:ln/>
        </p:spPr>
      </p:sp>
      <p:sp>
        <p:nvSpPr>
          <p:cNvPr id="25" name="Text 23"/>
          <p:cNvSpPr/>
          <p:nvPr/>
        </p:nvSpPr>
        <p:spPr>
          <a:xfrm>
            <a:off x="947737" y="5301972"/>
            <a:ext cx="3987522" cy="280035"/>
          </a:xfrm>
          <a:prstGeom prst="rect">
            <a:avLst/>
          </a:prstGeom>
          <a:noFill/>
          <a:ln/>
        </p:spPr>
        <p:txBody>
          <a:bodyPr wrap="non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Chlorides</a:t>
            </a:r>
            <a:endParaRPr lang="en-US" sz="1450" dirty="0"/>
          </a:p>
        </p:txBody>
      </p:sp>
      <p:sp>
        <p:nvSpPr>
          <p:cNvPr id="26" name="Text 24"/>
          <p:cNvSpPr/>
          <p:nvPr/>
        </p:nvSpPr>
        <p:spPr>
          <a:xfrm>
            <a:off x="5323403" y="5301972"/>
            <a:ext cx="3983712" cy="280035"/>
          </a:xfrm>
          <a:prstGeom prst="rect">
            <a:avLst/>
          </a:prstGeom>
          <a:noFill/>
          <a:ln/>
        </p:spPr>
        <p:txBody>
          <a:bodyPr wrap="non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Negative</a:t>
            </a:r>
            <a:endParaRPr lang="en-US" sz="1450" dirty="0"/>
          </a:p>
        </p:txBody>
      </p:sp>
      <p:sp>
        <p:nvSpPr>
          <p:cNvPr id="27" name="Text 25"/>
          <p:cNvSpPr/>
          <p:nvPr/>
        </p:nvSpPr>
        <p:spPr>
          <a:xfrm>
            <a:off x="9695259" y="5301972"/>
            <a:ext cx="3987522" cy="280035"/>
          </a:xfrm>
          <a:prstGeom prst="rect">
            <a:avLst/>
          </a:prstGeom>
          <a:noFill/>
          <a:ln/>
        </p:spPr>
        <p:txBody>
          <a:bodyPr wrap="non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Reflects soil/mineral/underripeness</a:t>
            </a:r>
            <a:endParaRPr lang="en-US" sz="1450" dirty="0"/>
          </a:p>
        </p:txBody>
      </p:sp>
      <p:sp>
        <p:nvSpPr>
          <p:cNvPr id="28" name="Shape 26"/>
          <p:cNvSpPr/>
          <p:nvPr/>
        </p:nvSpPr>
        <p:spPr>
          <a:xfrm>
            <a:off x="755928" y="5685353"/>
            <a:ext cx="13117116" cy="486728"/>
          </a:xfrm>
          <a:prstGeom prst="rect">
            <a:avLst/>
          </a:prstGeom>
          <a:solidFill>
            <a:srgbClr val="FFFFFF">
              <a:alpha val="4000"/>
            </a:srgbClr>
          </a:solidFill>
          <a:ln/>
        </p:spPr>
      </p:sp>
      <p:sp>
        <p:nvSpPr>
          <p:cNvPr id="29" name="Text 27"/>
          <p:cNvSpPr/>
          <p:nvPr/>
        </p:nvSpPr>
        <p:spPr>
          <a:xfrm>
            <a:off x="947737" y="5788700"/>
            <a:ext cx="3987522" cy="280035"/>
          </a:xfrm>
          <a:prstGeom prst="rect">
            <a:avLst/>
          </a:prstGeom>
          <a:noFill/>
          <a:ln/>
        </p:spPr>
        <p:txBody>
          <a:bodyPr wrap="non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pH (White only)</a:t>
            </a:r>
            <a:endParaRPr lang="en-US" sz="1450" dirty="0"/>
          </a:p>
        </p:txBody>
      </p:sp>
      <p:sp>
        <p:nvSpPr>
          <p:cNvPr id="30" name="Text 28"/>
          <p:cNvSpPr/>
          <p:nvPr/>
        </p:nvSpPr>
        <p:spPr>
          <a:xfrm>
            <a:off x="5323403" y="5788700"/>
            <a:ext cx="3983712" cy="280035"/>
          </a:xfrm>
          <a:prstGeom prst="rect">
            <a:avLst/>
          </a:prstGeom>
          <a:noFill/>
          <a:ln/>
        </p:spPr>
        <p:txBody>
          <a:bodyPr wrap="non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Weak/Complex</a:t>
            </a:r>
            <a:endParaRPr lang="en-US" sz="1450" dirty="0"/>
          </a:p>
        </p:txBody>
      </p:sp>
      <p:sp>
        <p:nvSpPr>
          <p:cNvPr id="31" name="Text 29"/>
          <p:cNvSpPr/>
          <p:nvPr/>
        </p:nvSpPr>
        <p:spPr>
          <a:xfrm>
            <a:off x="9695259" y="5788700"/>
            <a:ext cx="3987522" cy="280035"/>
          </a:xfrm>
          <a:prstGeom prst="rect">
            <a:avLst/>
          </a:prstGeom>
          <a:noFill/>
          <a:ln/>
        </p:spPr>
        <p:txBody>
          <a:bodyPr wrap="non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Controlled via acidification in white wines</a:t>
            </a:r>
            <a:endParaRPr lang="en-US" sz="1450" dirty="0"/>
          </a:p>
        </p:txBody>
      </p:sp>
      <p:sp>
        <p:nvSpPr>
          <p:cNvPr id="32" name="Shape 30"/>
          <p:cNvSpPr/>
          <p:nvPr/>
        </p:nvSpPr>
        <p:spPr>
          <a:xfrm>
            <a:off x="755928" y="6172081"/>
            <a:ext cx="13117116" cy="766763"/>
          </a:xfrm>
          <a:prstGeom prst="rect">
            <a:avLst/>
          </a:prstGeom>
          <a:solidFill>
            <a:srgbClr val="000000">
              <a:alpha val="4000"/>
            </a:srgbClr>
          </a:solidFill>
          <a:ln/>
        </p:spPr>
      </p:sp>
      <p:sp>
        <p:nvSpPr>
          <p:cNvPr id="33" name="Text 31"/>
          <p:cNvSpPr/>
          <p:nvPr/>
        </p:nvSpPr>
        <p:spPr>
          <a:xfrm>
            <a:off x="947737" y="6275427"/>
            <a:ext cx="3987522" cy="280035"/>
          </a:xfrm>
          <a:prstGeom prst="rect">
            <a:avLst/>
          </a:prstGeom>
          <a:noFill/>
          <a:ln/>
        </p:spPr>
        <p:txBody>
          <a:bodyPr wrap="non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Density</a:t>
            </a:r>
            <a:endParaRPr lang="en-US" sz="1450" dirty="0"/>
          </a:p>
        </p:txBody>
      </p:sp>
      <p:sp>
        <p:nvSpPr>
          <p:cNvPr id="34" name="Text 32"/>
          <p:cNvSpPr/>
          <p:nvPr/>
        </p:nvSpPr>
        <p:spPr>
          <a:xfrm>
            <a:off x="5323403" y="6275427"/>
            <a:ext cx="3983712" cy="280035"/>
          </a:xfrm>
          <a:prstGeom prst="rect">
            <a:avLst/>
          </a:prstGeom>
          <a:noFill/>
          <a:ln/>
        </p:spPr>
        <p:txBody>
          <a:bodyPr wrap="non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Strong Negative (alcohol)</a:t>
            </a:r>
            <a:endParaRPr lang="en-US" sz="1450" dirty="0"/>
          </a:p>
        </p:txBody>
      </p:sp>
      <p:sp>
        <p:nvSpPr>
          <p:cNvPr id="35" name="Text 33"/>
          <p:cNvSpPr/>
          <p:nvPr/>
        </p:nvSpPr>
        <p:spPr>
          <a:xfrm>
            <a:off x="9695259" y="6275427"/>
            <a:ext cx="3987522" cy="560070"/>
          </a:xfrm>
          <a:prstGeom prst="rect">
            <a:avLst/>
          </a:prstGeom>
          <a:noFill/>
          <a:ln/>
        </p:spPr>
        <p:txBody>
          <a:bodyPr wrap="squar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Alcohol and dissolved solids dominate density in whites</a:t>
            </a:r>
            <a:endParaRPr lang="en-US" sz="14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3045976"/>
            <a:ext cx="5796796" cy="708779"/>
          </a:xfrm>
          <a:prstGeom prst="rect">
            <a:avLst/>
          </a:prstGeom>
          <a:noFill/>
          <a:ln/>
        </p:spPr>
        <p:txBody>
          <a:bodyPr wrap="none" lIns="0" tIns="0" rIns="0" bIns="0" rtlCol="0" anchor="t"/>
          <a:lstStyle/>
          <a:p>
            <a:pPr marL="0" indent="0" algn="l">
              <a:lnSpc>
                <a:spcPts val="5550"/>
              </a:lnSpc>
              <a:buNone/>
            </a:pPr>
            <a:r>
              <a:rPr lang="en-US" sz="4450" dirty="0">
                <a:solidFill>
                  <a:srgbClr val="2C3F42"/>
                </a:solidFill>
                <a:latin typeface="Bitter Medium" pitchFamily="34" charset="0"/>
                <a:ea typeface="Bitter Medium" pitchFamily="34" charset="-122"/>
                <a:cs typeface="Bitter Medium" pitchFamily="34" charset="-120"/>
              </a:rPr>
              <a:t>Key Results &amp; Insights</a:t>
            </a:r>
            <a:endParaRPr lang="en-US" sz="4450" dirty="0"/>
          </a:p>
        </p:txBody>
      </p:sp>
      <p:sp>
        <p:nvSpPr>
          <p:cNvPr id="4" name="Text 1"/>
          <p:cNvSpPr/>
          <p:nvPr/>
        </p:nvSpPr>
        <p:spPr>
          <a:xfrm>
            <a:off x="793790" y="4094917"/>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Consumer scores are predictable from chemistry; PCA identifies two main quality axes; clustering reveals practical benchmarks; actionable targets for winemaking defined.</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726406"/>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2C3F42"/>
                </a:solidFill>
                <a:latin typeface="Bitter Medium" pitchFamily="34" charset="0"/>
                <a:ea typeface="Bitter Medium" pitchFamily="34" charset="-122"/>
                <a:cs typeface="Bitter Medium" pitchFamily="34" charset="-120"/>
              </a:rPr>
              <a:t>Predictive Features by Wine Type</a:t>
            </a:r>
            <a:endParaRPr lang="en-US" sz="4450" dirty="0"/>
          </a:p>
        </p:txBody>
      </p:sp>
      <p:sp>
        <p:nvSpPr>
          <p:cNvPr id="4" name="Text 1"/>
          <p:cNvSpPr/>
          <p:nvPr/>
        </p:nvSpPr>
        <p:spPr>
          <a:xfrm>
            <a:off x="6280190" y="371094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C3F42"/>
                </a:solidFill>
                <a:latin typeface="Bitter Medium" pitchFamily="34" charset="0"/>
                <a:ea typeface="Bitter Medium" pitchFamily="34" charset="-122"/>
                <a:cs typeface="Bitter Medium" pitchFamily="34" charset="-120"/>
              </a:rPr>
              <a:t>Red Wine</a:t>
            </a:r>
            <a:endParaRPr lang="en-US" sz="2200" dirty="0"/>
          </a:p>
        </p:txBody>
      </p:sp>
      <p:sp>
        <p:nvSpPr>
          <p:cNvPr id="5" name="Text 2"/>
          <p:cNvSpPr/>
          <p:nvPr/>
        </p:nvSpPr>
        <p:spPr>
          <a:xfrm>
            <a:off x="6280190" y="4292084"/>
            <a:ext cx="3501509" cy="213169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High Alcohol</a:t>
            </a:r>
            <a:endParaRPr lang="en-US" sz="1750" dirty="0"/>
          </a:p>
          <a:p>
            <a:pPr marL="342900" indent="-342900" algn="l">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High Sulphates</a:t>
            </a:r>
            <a:endParaRPr lang="en-US" sz="1750" dirty="0"/>
          </a:p>
          <a:p>
            <a:pPr marL="342900" indent="-342900" algn="l">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Low Volatile Acidity</a:t>
            </a:r>
            <a:endParaRPr lang="en-US" sz="1750" dirty="0"/>
          </a:p>
          <a:p>
            <a:pPr marL="342900" indent="-342900" algn="l">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Low Chlorides</a:t>
            </a:r>
            <a:endParaRPr lang="en-US" sz="1750" dirty="0"/>
          </a:p>
          <a:p>
            <a:pPr marL="342900" indent="-342900" algn="l">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High Citric Acid</a:t>
            </a:r>
            <a:endParaRPr lang="en-US" sz="1750" dirty="0"/>
          </a:p>
        </p:txBody>
      </p:sp>
      <p:sp>
        <p:nvSpPr>
          <p:cNvPr id="6" name="Text 3"/>
          <p:cNvSpPr/>
          <p:nvPr/>
        </p:nvSpPr>
        <p:spPr>
          <a:xfrm>
            <a:off x="10342721" y="371094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C3F42"/>
                </a:solidFill>
                <a:latin typeface="Bitter Medium" pitchFamily="34" charset="0"/>
                <a:ea typeface="Bitter Medium" pitchFamily="34" charset="-122"/>
                <a:cs typeface="Bitter Medium" pitchFamily="34" charset="-120"/>
              </a:rPr>
              <a:t>White Wine</a:t>
            </a:r>
            <a:endParaRPr lang="en-US" sz="2200" dirty="0"/>
          </a:p>
        </p:txBody>
      </p:sp>
      <p:sp>
        <p:nvSpPr>
          <p:cNvPr id="7" name="Text 4"/>
          <p:cNvSpPr/>
          <p:nvPr/>
        </p:nvSpPr>
        <p:spPr>
          <a:xfrm>
            <a:off x="10342721" y="4292084"/>
            <a:ext cx="3501509" cy="213169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High Alcohol</a:t>
            </a:r>
            <a:endParaRPr lang="en-US" sz="1750" dirty="0"/>
          </a:p>
          <a:p>
            <a:pPr marL="342900" indent="-342900" algn="l">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High pH</a:t>
            </a:r>
            <a:endParaRPr lang="en-US" sz="1750" dirty="0"/>
          </a:p>
          <a:p>
            <a:pPr marL="342900" indent="-342900" algn="l">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Low Density</a:t>
            </a:r>
            <a:endParaRPr lang="en-US" sz="1750" dirty="0"/>
          </a:p>
          <a:p>
            <a:pPr marL="342900" indent="-342900" algn="l">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Low Chlorides</a:t>
            </a:r>
            <a:endParaRPr lang="en-US" sz="1750" dirty="0"/>
          </a:p>
          <a:p>
            <a:pPr marL="342900" indent="-342900" algn="l">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Low Total Sulfur Dioxide</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1942386" y="459819"/>
            <a:ext cx="3893344" cy="486608"/>
          </a:xfrm>
          <a:prstGeom prst="rect">
            <a:avLst/>
          </a:prstGeom>
          <a:noFill/>
          <a:ln/>
        </p:spPr>
        <p:txBody>
          <a:bodyPr wrap="none" lIns="0" tIns="0" rIns="0" bIns="0" rtlCol="0" anchor="t"/>
          <a:lstStyle/>
          <a:p>
            <a:pPr marL="0" indent="0" algn="l">
              <a:lnSpc>
                <a:spcPts val="3800"/>
              </a:lnSpc>
              <a:buNone/>
            </a:pPr>
            <a:r>
              <a:rPr lang="en-US" sz="3050" dirty="0">
                <a:solidFill>
                  <a:srgbClr val="2C3F42"/>
                </a:solidFill>
                <a:latin typeface="Bitter Medium" pitchFamily="34" charset="0"/>
                <a:ea typeface="Bitter Medium" pitchFamily="34" charset="-122"/>
                <a:cs typeface="Bitter Medium" pitchFamily="34" charset="-120"/>
              </a:rPr>
              <a:t>PCA Interpretation</a:t>
            </a:r>
            <a:endParaRPr lang="en-US" sz="3050" dirty="0"/>
          </a:p>
        </p:txBody>
      </p:sp>
      <p:sp>
        <p:nvSpPr>
          <p:cNvPr id="3" name="Shape 1"/>
          <p:cNvSpPr/>
          <p:nvPr/>
        </p:nvSpPr>
        <p:spPr>
          <a:xfrm>
            <a:off x="1942386" y="1160264"/>
            <a:ext cx="350401" cy="350401"/>
          </a:xfrm>
          <a:prstGeom prst="roundRect">
            <a:avLst>
              <a:gd name="adj" fmla="val 18667"/>
            </a:avLst>
          </a:prstGeom>
          <a:solidFill>
            <a:srgbClr val="FCE2CF"/>
          </a:solidFill>
          <a:ln w="7620">
            <a:solidFill>
              <a:srgbClr val="E2C8B5"/>
            </a:solidFill>
            <a:prstDash val="solid"/>
          </a:ln>
        </p:spPr>
      </p:sp>
      <p:sp>
        <p:nvSpPr>
          <p:cNvPr id="4" name="Text 2"/>
          <p:cNvSpPr/>
          <p:nvPr/>
        </p:nvSpPr>
        <p:spPr>
          <a:xfrm>
            <a:off x="2399705" y="1213723"/>
            <a:ext cx="2850594" cy="243245"/>
          </a:xfrm>
          <a:prstGeom prst="rect">
            <a:avLst/>
          </a:prstGeom>
          <a:noFill/>
          <a:ln/>
        </p:spPr>
        <p:txBody>
          <a:bodyPr wrap="none" lIns="0" tIns="0" rIns="0" bIns="0" rtlCol="0" anchor="t"/>
          <a:lstStyle/>
          <a:p>
            <a:pPr marL="0" indent="0" algn="l">
              <a:lnSpc>
                <a:spcPts val="1900"/>
              </a:lnSpc>
              <a:buNone/>
            </a:pPr>
            <a:r>
              <a:rPr lang="en-US" sz="1500" dirty="0">
                <a:solidFill>
                  <a:srgbClr val="2B2E3C"/>
                </a:solidFill>
                <a:latin typeface="Bitter Medium" pitchFamily="34" charset="0"/>
                <a:ea typeface="Bitter Medium" pitchFamily="34" charset="-122"/>
                <a:cs typeface="Bitter Medium" pitchFamily="34" charset="-120"/>
              </a:rPr>
              <a:t>PC1 — Ripeness &amp; Fermentation</a:t>
            </a:r>
            <a:endParaRPr lang="en-US" sz="1500" dirty="0"/>
          </a:p>
        </p:txBody>
      </p:sp>
      <p:sp>
        <p:nvSpPr>
          <p:cNvPr id="5" name="Text 3"/>
          <p:cNvSpPr/>
          <p:nvPr/>
        </p:nvSpPr>
        <p:spPr>
          <a:xfrm>
            <a:off x="2399705" y="1521023"/>
            <a:ext cx="4848701" cy="420053"/>
          </a:xfrm>
          <a:prstGeom prst="rect">
            <a:avLst/>
          </a:prstGeom>
          <a:noFill/>
          <a:ln/>
        </p:spPr>
        <p:txBody>
          <a:bodyPr wrap="square" lIns="0" tIns="0" rIns="0" bIns="0" rtlCol="0" anchor="t"/>
          <a:lstStyle/>
          <a:p>
            <a:pPr marL="0" indent="0" algn="l">
              <a:lnSpc>
                <a:spcPts val="1650"/>
              </a:lnSpc>
              <a:buNone/>
            </a:pPr>
            <a:r>
              <a:rPr lang="en-US" sz="1200" dirty="0">
                <a:solidFill>
                  <a:srgbClr val="2B2E3C"/>
                </a:solidFill>
                <a:latin typeface="Open Sans" pitchFamily="34" charset="0"/>
                <a:ea typeface="Open Sans" pitchFamily="34" charset="-122"/>
                <a:cs typeface="Open Sans" pitchFamily="34" charset="-120"/>
              </a:rPr>
              <a:t>High alcohol, low density, high citric acid &amp; sulphates, low volatile acidity → higher quality.</a:t>
            </a:r>
            <a:endParaRPr lang="en-US" sz="1200" dirty="0"/>
          </a:p>
        </p:txBody>
      </p:sp>
      <p:sp>
        <p:nvSpPr>
          <p:cNvPr id="6" name="Shape 4"/>
          <p:cNvSpPr/>
          <p:nvPr/>
        </p:nvSpPr>
        <p:spPr>
          <a:xfrm>
            <a:off x="7381994" y="1160264"/>
            <a:ext cx="350401" cy="350401"/>
          </a:xfrm>
          <a:prstGeom prst="roundRect">
            <a:avLst>
              <a:gd name="adj" fmla="val 18667"/>
            </a:avLst>
          </a:prstGeom>
          <a:solidFill>
            <a:srgbClr val="FCE2CF"/>
          </a:solidFill>
          <a:ln w="7620">
            <a:solidFill>
              <a:srgbClr val="E2C8B5"/>
            </a:solidFill>
            <a:prstDash val="solid"/>
          </a:ln>
        </p:spPr>
      </p:sp>
      <p:sp>
        <p:nvSpPr>
          <p:cNvPr id="7" name="Text 5"/>
          <p:cNvSpPr/>
          <p:nvPr/>
        </p:nvSpPr>
        <p:spPr>
          <a:xfrm>
            <a:off x="7839313" y="1213723"/>
            <a:ext cx="2800350" cy="243245"/>
          </a:xfrm>
          <a:prstGeom prst="rect">
            <a:avLst/>
          </a:prstGeom>
          <a:noFill/>
          <a:ln/>
        </p:spPr>
        <p:txBody>
          <a:bodyPr wrap="none" lIns="0" tIns="0" rIns="0" bIns="0" rtlCol="0" anchor="t"/>
          <a:lstStyle/>
          <a:p>
            <a:pPr marL="0" indent="0" algn="l">
              <a:lnSpc>
                <a:spcPts val="1900"/>
              </a:lnSpc>
              <a:buNone/>
            </a:pPr>
            <a:r>
              <a:rPr lang="en-US" sz="1500" dirty="0">
                <a:solidFill>
                  <a:srgbClr val="2B2E3C"/>
                </a:solidFill>
                <a:latin typeface="Bitter Medium" pitchFamily="34" charset="0"/>
                <a:ea typeface="Bitter Medium" pitchFamily="34" charset="-122"/>
                <a:cs typeface="Bitter Medium" pitchFamily="34" charset="-120"/>
              </a:rPr>
              <a:t>PC2 — Processing/Stabilization</a:t>
            </a:r>
            <a:endParaRPr lang="en-US" sz="1500" dirty="0"/>
          </a:p>
        </p:txBody>
      </p:sp>
      <p:sp>
        <p:nvSpPr>
          <p:cNvPr id="8" name="Text 6"/>
          <p:cNvSpPr/>
          <p:nvPr/>
        </p:nvSpPr>
        <p:spPr>
          <a:xfrm>
            <a:off x="7839313" y="1521023"/>
            <a:ext cx="4848701" cy="420053"/>
          </a:xfrm>
          <a:prstGeom prst="rect">
            <a:avLst/>
          </a:prstGeom>
          <a:noFill/>
          <a:ln/>
        </p:spPr>
        <p:txBody>
          <a:bodyPr wrap="square" lIns="0" tIns="0" rIns="0" bIns="0" rtlCol="0" anchor="t"/>
          <a:lstStyle/>
          <a:p>
            <a:pPr marL="0" indent="0" algn="l">
              <a:lnSpc>
                <a:spcPts val="1650"/>
              </a:lnSpc>
              <a:buNone/>
            </a:pPr>
            <a:r>
              <a:rPr lang="en-US" sz="1200" dirty="0">
                <a:solidFill>
                  <a:srgbClr val="2B2E3C"/>
                </a:solidFill>
                <a:latin typeface="Open Sans" pitchFamily="34" charset="0"/>
                <a:ea typeface="Open Sans" pitchFamily="34" charset="-122"/>
                <a:cs typeface="Open Sans" pitchFamily="34" charset="-120"/>
              </a:rPr>
              <a:t>High sulfur dioxide, more residual sugar, higher density → processing/stability axis.</a:t>
            </a:r>
            <a:endParaRPr lang="en-US" sz="1200" dirty="0"/>
          </a:p>
        </p:txBody>
      </p:sp>
      <p:pic>
        <p:nvPicPr>
          <p:cNvPr id="9" name="Image 0" descr="preencoded.png"/>
          <p:cNvPicPr>
            <a:picLocks noChangeAspect="1"/>
          </p:cNvPicPr>
          <p:nvPr/>
        </p:nvPicPr>
        <p:blipFill>
          <a:blip r:embed="rId3"/>
          <a:stretch>
            <a:fillRect/>
          </a:stretch>
        </p:blipFill>
        <p:spPr>
          <a:xfrm>
            <a:off x="1942386" y="2061329"/>
            <a:ext cx="10745629" cy="5378172"/>
          </a:xfrm>
          <a:prstGeom prst="rect">
            <a:avLst/>
          </a:prstGeom>
        </p:spPr>
      </p:pic>
      <p:sp>
        <p:nvSpPr>
          <p:cNvPr id="10" name="Text 7"/>
          <p:cNvSpPr/>
          <p:nvPr/>
        </p:nvSpPr>
        <p:spPr>
          <a:xfrm>
            <a:off x="1990702" y="4222393"/>
            <a:ext cx="2018156" cy="905755"/>
          </a:xfrm>
          <a:prstGeom prst="rect">
            <a:avLst/>
          </a:prstGeom>
          <a:noFill/>
          <a:ln/>
        </p:spPr>
        <p:txBody>
          <a:bodyPr wrap="square" lIns="0" tIns="0" rIns="0" bIns="0" rtlCol="0" anchor="t"/>
          <a:lstStyle/>
          <a:p>
            <a:pPr marL="0" indent="0" algn="ctr">
              <a:lnSpc>
                <a:spcPts val="2350"/>
              </a:lnSpc>
              <a:buNone/>
            </a:pPr>
            <a:r>
              <a:rPr lang="en-US" sz="1900" dirty="0">
                <a:solidFill>
                  <a:srgbClr val="2B2E3C"/>
                </a:solidFill>
                <a:latin typeface="Bitter Medium" pitchFamily="34" charset="0"/>
                <a:ea typeface="Bitter Medium" pitchFamily="34" charset="-122"/>
                <a:cs typeface="Bitter Medium" pitchFamily="34" charset="-120"/>
              </a:rPr>
              <a:t>Low Processing/Stabilization</a:t>
            </a:r>
            <a:endParaRPr lang="en-US" sz="1900" dirty="0"/>
          </a:p>
        </p:txBody>
      </p:sp>
      <p:sp>
        <p:nvSpPr>
          <p:cNvPr id="11" name="Text 8"/>
          <p:cNvSpPr/>
          <p:nvPr/>
        </p:nvSpPr>
        <p:spPr>
          <a:xfrm>
            <a:off x="5642740" y="6981592"/>
            <a:ext cx="3349616" cy="301919"/>
          </a:xfrm>
          <a:prstGeom prst="rect">
            <a:avLst/>
          </a:prstGeom>
          <a:noFill/>
          <a:ln/>
        </p:spPr>
        <p:txBody>
          <a:bodyPr wrap="none" lIns="0" tIns="0" rIns="0" bIns="0" rtlCol="0" anchor="t"/>
          <a:lstStyle/>
          <a:p>
            <a:pPr marL="0" indent="0" algn="ctr">
              <a:lnSpc>
                <a:spcPts val="2350"/>
              </a:lnSpc>
              <a:buNone/>
            </a:pPr>
            <a:r>
              <a:rPr lang="en-US" sz="1900" dirty="0">
                <a:solidFill>
                  <a:srgbClr val="2B2E3C"/>
                </a:solidFill>
                <a:latin typeface="Bitter Medium" pitchFamily="34" charset="0"/>
                <a:ea typeface="Bitter Medium" pitchFamily="34" charset="-122"/>
                <a:cs typeface="Bitter Medium" pitchFamily="34" charset="-120"/>
              </a:rPr>
              <a:t>Low Ripeness &amp; Fermentation</a:t>
            </a:r>
            <a:endParaRPr lang="en-US" sz="1900" dirty="0"/>
          </a:p>
        </p:txBody>
      </p:sp>
      <p:sp>
        <p:nvSpPr>
          <p:cNvPr id="12" name="Text 9"/>
          <p:cNvSpPr/>
          <p:nvPr/>
        </p:nvSpPr>
        <p:spPr>
          <a:xfrm>
            <a:off x="10610806" y="4222393"/>
            <a:ext cx="2018157" cy="905755"/>
          </a:xfrm>
          <a:prstGeom prst="rect">
            <a:avLst/>
          </a:prstGeom>
          <a:noFill/>
          <a:ln/>
        </p:spPr>
        <p:txBody>
          <a:bodyPr wrap="square" lIns="0" tIns="0" rIns="0" bIns="0" rtlCol="0" anchor="t"/>
          <a:lstStyle/>
          <a:p>
            <a:pPr marL="0" indent="0" algn="ctr">
              <a:lnSpc>
                <a:spcPts val="2350"/>
              </a:lnSpc>
              <a:buNone/>
            </a:pPr>
            <a:r>
              <a:rPr lang="en-US" sz="1900" dirty="0">
                <a:solidFill>
                  <a:srgbClr val="2B2E3C"/>
                </a:solidFill>
                <a:latin typeface="Bitter Medium" pitchFamily="34" charset="0"/>
                <a:ea typeface="Bitter Medium" pitchFamily="34" charset="-122"/>
                <a:cs typeface="Bitter Medium" pitchFamily="34" charset="-120"/>
              </a:rPr>
              <a:t>High Processing/Stabilization</a:t>
            </a:r>
            <a:endParaRPr lang="en-US" sz="1900" dirty="0"/>
          </a:p>
        </p:txBody>
      </p:sp>
      <p:sp>
        <p:nvSpPr>
          <p:cNvPr id="13" name="Text 10"/>
          <p:cNvSpPr/>
          <p:nvPr/>
        </p:nvSpPr>
        <p:spPr>
          <a:xfrm>
            <a:off x="5592924" y="2282065"/>
            <a:ext cx="3437340" cy="301918"/>
          </a:xfrm>
          <a:prstGeom prst="rect">
            <a:avLst/>
          </a:prstGeom>
          <a:noFill/>
          <a:ln/>
        </p:spPr>
        <p:txBody>
          <a:bodyPr wrap="none" lIns="0" tIns="0" rIns="0" bIns="0" rtlCol="0" anchor="t"/>
          <a:lstStyle/>
          <a:p>
            <a:pPr marL="0" indent="0" algn="ctr">
              <a:lnSpc>
                <a:spcPts val="2350"/>
              </a:lnSpc>
              <a:buNone/>
            </a:pPr>
            <a:r>
              <a:rPr lang="en-US" sz="1900" dirty="0">
                <a:solidFill>
                  <a:srgbClr val="2B2E3C"/>
                </a:solidFill>
                <a:latin typeface="Bitter Medium" pitchFamily="34" charset="0"/>
                <a:ea typeface="Bitter Medium" pitchFamily="34" charset="-122"/>
                <a:cs typeface="Bitter Medium" pitchFamily="34" charset="-120"/>
              </a:rPr>
              <a:t>High Ripeness &amp; Fermentation</a:t>
            </a:r>
            <a:endParaRPr lang="en-US" sz="1900" dirty="0"/>
          </a:p>
        </p:txBody>
      </p:sp>
      <p:sp>
        <p:nvSpPr>
          <p:cNvPr id="14" name="Text 11"/>
          <p:cNvSpPr/>
          <p:nvPr/>
        </p:nvSpPr>
        <p:spPr>
          <a:xfrm>
            <a:off x="4953527" y="5722425"/>
            <a:ext cx="2071831" cy="610881"/>
          </a:xfrm>
          <a:prstGeom prst="rect">
            <a:avLst/>
          </a:prstGeom>
          <a:noFill/>
          <a:ln/>
        </p:spPr>
        <p:txBody>
          <a:bodyPr wrap="square" lIns="0" tIns="0" rIns="0" bIns="0" rtlCol="0" anchor="t"/>
          <a:lstStyle/>
          <a:p>
            <a:pPr marL="0" indent="0" algn="ctr">
              <a:lnSpc>
                <a:spcPts val="1600"/>
              </a:lnSpc>
              <a:buNone/>
            </a:pPr>
            <a:r>
              <a:rPr lang="en-US" sz="1500" dirty="0">
                <a:solidFill>
                  <a:srgbClr val="2B2E3C"/>
                </a:solidFill>
                <a:latin typeface="Open Sans" pitchFamily="34" charset="0"/>
                <a:ea typeface="Open Sans" pitchFamily="34" charset="-122"/>
                <a:cs typeface="Open Sans" pitchFamily="34" charset="-120"/>
              </a:rPr>
              <a:t>High Processing/Stabilization</a:t>
            </a:r>
            <a:endParaRPr lang="en-US" sz="1500" dirty="0"/>
          </a:p>
        </p:txBody>
      </p:sp>
      <p:pic>
        <p:nvPicPr>
          <p:cNvPr id="15"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776087" y="5135864"/>
            <a:ext cx="300577" cy="300577"/>
          </a:xfrm>
          <a:prstGeom prst="rect">
            <a:avLst/>
          </a:prstGeom>
        </p:spPr>
      </p:pic>
      <p:sp>
        <p:nvSpPr>
          <p:cNvPr id="16" name="Text 12"/>
          <p:cNvSpPr/>
          <p:nvPr/>
        </p:nvSpPr>
        <p:spPr>
          <a:xfrm>
            <a:off x="7798270" y="5834973"/>
            <a:ext cx="2071830" cy="407254"/>
          </a:xfrm>
          <a:prstGeom prst="rect">
            <a:avLst/>
          </a:prstGeom>
          <a:noFill/>
          <a:ln/>
        </p:spPr>
        <p:txBody>
          <a:bodyPr wrap="square" lIns="0" tIns="0" rIns="0" bIns="0" rtlCol="0" anchor="t"/>
          <a:lstStyle/>
          <a:p>
            <a:pPr marL="0" indent="0" algn="ctr">
              <a:lnSpc>
                <a:spcPts val="1600"/>
              </a:lnSpc>
              <a:buNone/>
            </a:pPr>
            <a:r>
              <a:rPr lang="en-US" sz="1500" dirty="0">
                <a:solidFill>
                  <a:srgbClr val="2B2E3C"/>
                </a:solidFill>
                <a:latin typeface="Open Sans" pitchFamily="34" charset="0"/>
                <a:ea typeface="Open Sans" pitchFamily="34" charset="-122"/>
                <a:cs typeface="Open Sans" pitchFamily="34" charset="-120"/>
              </a:rPr>
              <a:t>Low Ripeness &amp; Low Processing</a:t>
            </a:r>
            <a:endParaRPr lang="en-US" sz="1500" dirty="0"/>
          </a:p>
        </p:txBody>
      </p:sp>
      <p:pic>
        <p:nvPicPr>
          <p:cNvPr id="17"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683896" y="5142238"/>
            <a:ext cx="300577" cy="300577"/>
          </a:xfrm>
          <a:prstGeom prst="rect">
            <a:avLst/>
          </a:prstGeom>
        </p:spPr>
      </p:pic>
      <p:sp>
        <p:nvSpPr>
          <p:cNvPr id="18" name="Text 13"/>
          <p:cNvSpPr/>
          <p:nvPr/>
        </p:nvSpPr>
        <p:spPr>
          <a:xfrm>
            <a:off x="7798270" y="3849021"/>
            <a:ext cx="2071830" cy="407254"/>
          </a:xfrm>
          <a:prstGeom prst="rect">
            <a:avLst/>
          </a:prstGeom>
          <a:noFill/>
          <a:ln/>
        </p:spPr>
        <p:txBody>
          <a:bodyPr wrap="square" lIns="0" tIns="0" rIns="0" bIns="0" rtlCol="0" anchor="t"/>
          <a:lstStyle/>
          <a:p>
            <a:pPr marL="0" indent="0" algn="ctr">
              <a:lnSpc>
                <a:spcPts val="1600"/>
              </a:lnSpc>
              <a:buNone/>
            </a:pPr>
            <a:r>
              <a:rPr lang="en-US" sz="1500" dirty="0">
                <a:solidFill>
                  <a:srgbClr val="2B2E3C"/>
                </a:solidFill>
                <a:latin typeface="Open Sans" pitchFamily="34" charset="0"/>
                <a:ea typeface="Open Sans" pitchFamily="34" charset="-122"/>
                <a:cs typeface="Open Sans" pitchFamily="34" charset="-120"/>
              </a:rPr>
              <a:t>High Ripeness + High Processing</a:t>
            </a:r>
            <a:endParaRPr lang="en-US" sz="1500" dirty="0"/>
          </a:p>
        </p:txBody>
      </p:sp>
      <p:pic>
        <p:nvPicPr>
          <p:cNvPr id="19" name="Image 3" descr="preencoded.png"/>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683896" y="3156286"/>
            <a:ext cx="300577" cy="300576"/>
          </a:xfrm>
          <a:prstGeom prst="rect">
            <a:avLst/>
          </a:prstGeom>
        </p:spPr>
      </p:pic>
      <p:sp>
        <p:nvSpPr>
          <p:cNvPr id="20" name="Text 14"/>
          <p:cNvSpPr/>
          <p:nvPr/>
        </p:nvSpPr>
        <p:spPr>
          <a:xfrm>
            <a:off x="4889118" y="3849021"/>
            <a:ext cx="2071831" cy="407254"/>
          </a:xfrm>
          <a:prstGeom prst="rect">
            <a:avLst/>
          </a:prstGeom>
          <a:noFill/>
          <a:ln/>
        </p:spPr>
        <p:txBody>
          <a:bodyPr wrap="square" lIns="0" tIns="0" rIns="0" bIns="0" rtlCol="0" anchor="t"/>
          <a:lstStyle/>
          <a:p>
            <a:pPr marL="0" indent="0" algn="ctr">
              <a:lnSpc>
                <a:spcPts val="1600"/>
              </a:lnSpc>
              <a:buNone/>
            </a:pPr>
            <a:r>
              <a:rPr lang="en-US" sz="1500" dirty="0">
                <a:solidFill>
                  <a:srgbClr val="2B2E3C"/>
                </a:solidFill>
                <a:latin typeface="Open Sans" pitchFamily="34" charset="0"/>
                <a:ea typeface="Open Sans" pitchFamily="34" charset="-122"/>
                <a:cs typeface="Open Sans" pitchFamily="34" charset="-120"/>
              </a:rPr>
              <a:t>High Ripeness &amp; Fermentation</a:t>
            </a:r>
            <a:endParaRPr lang="en-US" sz="1500" dirty="0"/>
          </a:p>
        </p:txBody>
      </p:sp>
      <p:pic>
        <p:nvPicPr>
          <p:cNvPr id="21" name="Image 4" descr="preencoded.png"/>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774745" y="3156286"/>
            <a:ext cx="300577" cy="300576"/>
          </a:xfrm>
          <a:prstGeom prst="rect">
            <a:avLst/>
          </a:prstGeom>
        </p:spPr>
      </p:pic>
      <p:sp>
        <p:nvSpPr>
          <p:cNvPr id="22" name="Text 15"/>
          <p:cNvSpPr/>
          <p:nvPr/>
        </p:nvSpPr>
        <p:spPr>
          <a:xfrm>
            <a:off x="1942386" y="7559754"/>
            <a:ext cx="10745629" cy="210026"/>
          </a:xfrm>
          <a:prstGeom prst="rect">
            <a:avLst/>
          </a:prstGeom>
          <a:noFill/>
          <a:ln/>
        </p:spPr>
        <p:txBody>
          <a:bodyPr wrap="none" lIns="0" tIns="0" rIns="0" bIns="0" rtlCol="0" anchor="t"/>
          <a:lstStyle/>
          <a:p>
            <a:pPr marL="0" indent="0" algn="l">
              <a:lnSpc>
                <a:spcPts val="1650"/>
              </a:lnSpc>
              <a:buNone/>
            </a:pPr>
            <a:r>
              <a:rPr lang="en-US" sz="1200" dirty="0">
                <a:solidFill>
                  <a:srgbClr val="2B2E3C"/>
                </a:solidFill>
                <a:latin typeface="Open Sans" pitchFamily="34" charset="0"/>
                <a:ea typeface="Open Sans" pitchFamily="34" charset="-122"/>
                <a:cs typeface="Open Sans" pitchFamily="34" charset="-120"/>
              </a:rPr>
              <a:t>Wines with high PC1 and low PC2 consistently score higher.</a:t>
            </a:r>
            <a:endParaRPr lang="en-US" sz="12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640324"/>
            <a:ext cx="9079587" cy="708779"/>
          </a:xfrm>
          <a:prstGeom prst="rect">
            <a:avLst/>
          </a:prstGeom>
          <a:noFill/>
          <a:ln/>
        </p:spPr>
        <p:txBody>
          <a:bodyPr wrap="none" lIns="0" tIns="0" rIns="0" bIns="0" rtlCol="0" anchor="t"/>
          <a:lstStyle/>
          <a:p>
            <a:pPr marL="0" indent="0" algn="l">
              <a:lnSpc>
                <a:spcPts val="5550"/>
              </a:lnSpc>
              <a:buNone/>
            </a:pPr>
            <a:r>
              <a:rPr lang="en-US" sz="4450" dirty="0">
                <a:solidFill>
                  <a:srgbClr val="2C3F42"/>
                </a:solidFill>
                <a:latin typeface="Bitter Medium" pitchFamily="34" charset="0"/>
                <a:ea typeface="Bitter Medium" pitchFamily="34" charset="-122"/>
                <a:cs typeface="Bitter Medium" pitchFamily="34" charset="-120"/>
              </a:rPr>
              <a:t>Cluster Benchmarks (Top Clusters)</a:t>
            </a:r>
            <a:endParaRPr lang="en-US" sz="4450" dirty="0"/>
          </a:p>
        </p:txBody>
      </p:sp>
      <p:pic>
        <p:nvPicPr>
          <p:cNvPr id="3" name="Image 0" descr="preencoded.png"/>
          <p:cNvPicPr>
            <a:picLocks noChangeAspect="1"/>
          </p:cNvPicPr>
          <p:nvPr/>
        </p:nvPicPr>
        <p:blipFill>
          <a:blip r:embed="rId3"/>
          <a:stretch>
            <a:fillRect/>
          </a:stretch>
        </p:blipFill>
        <p:spPr>
          <a:xfrm>
            <a:off x="793790" y="2802731"/>
            <a:ext cx="3700105" cy="2286833"/>
          </a:xfrm>
          <a:prstGeom prst="rect">
            <a:avLst/>
          </a:prstGeom>
        </p:spPr>
      </p:pic>
      <p:sp>
        <p:nvSpPr>
          <p:cNvPr id="4" name="Text 1"/>
          <p:cNvSpPr/>
          <p:nvPr/>
        </p:nvSpPr>
        <p:spPr>
          <a:xfrm>
            <a:off x="793790" y="537305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B2E3C"/>
                </a:solidFill>
                <a:latin typeface="Bitter Medium" pitchFamily="34" charset="0"/>
                <a:ea typeface="Bitter Medium" pitchFamily="34" charset="-122"/>
                <a:cs typeface="Bitter Medium" pitchFamily="34" charset="-120"/>
              </a:rPr>
              <a:t>Red Cluster #0</a:t>
            </a:r>
            <a:endParaRPr lang="en-US" sz="2200" dirty="0"/>
          </a:p>
        </p:txBody>
      </p:sp>
      <p:sp>
        <p:nvSpPr>
          <p:cNvPr id="5" name="Text 2"/>
          <p:cNvSpPr/>
          <p:nvPr/>
        </p:nvSpPr>
        <p:spPr>
          <a:xfrm>
            <a:off x="793790" y="5863471"/>
            <a:ext cx="6379607" cy="725805"/>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Highest mean score 5.95. Benchmarks: Alcohol &gt; 10.6%, Sulphates &gt; 0.75 g/L, VA &lt; 0.41 g/L, Chlorides &lt; 0.10 g/L.</a:t>
            </a:r>
            <a:endParaRPr lang="en-US" sz="1750" dirty="0"/>
          </a:p>
        </p:txBody>
      </p:sp>
      <p:pic>
        <p:nvPicPr>
          <p:cNvPr id="6" name="Image 1" descr="preencoded.png"/>
          <p:cNvPicPr>
            <a:picLocks noChangeAspect="1"/>
          </p:cNvPicPr>
          <p:nvPr/>
        </p:nvPicPr>
        <p:blipFill>
          <a:blip r:embed="rId4"/>
          <a:stretch>
            <a:fillRect/>
          </a:stretch>
        </p:blipFill>
        <p:spPr>
          <a:xfrm>
            <a:off x="7456884" y="2802731"/>
            <a:ext cx="3700224" cy="2286833"/>
          </a:xfrm>
          <a:prstGeom prst="rect">
            <a:avLst/>
          </a:prstGeom>
        </p:spPr>
      </p:pic>
      <p:sp>
        <p:nvSpPr>
          <p:cNvPr id="7" name="Text 3"/>
          <p:cNvSpPr/>
          <p:nvPr/>
        </p:nvSpPr>
        <p:spPr>
          <a:xfrm>
            <a:off x="7456884" y="537305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B2E3C"/>
                </a:solidFill>
                <a:latin typeface="Bitter Medium" pitchFamily="34" charset="0"/>
                <a:ea typeface="Bitter Medium" pitchFamily="34" charset="-122"/>
                <a:cs typeface="Bitter Medium" pitchFamily="34" charset="-120"/>
              </a:rPr>
              <a:t>White Cluster #0</a:t>
            </a:r>
            <a:endParaRPr lang="en-US" sz="2200" dirty="0"/>
          </a:p>
        </p:txBody>
      </p:sp>
      <p:sp>
        <p:nvSpPr>
          <p:cNvPr id="8" name="Text 4"/>
          <p:cNvSpPr/>
          <p:nvPr/>
        </p:nvSpPr>
        <p:spPr>
          <a:xfrm>
            <a:off x="7456884" y="5863471"/>
            <a:ext cx="6379726" cy="725805"/>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Highest mean score 6.17. Benchmarks: Alcohol &gt; 11.2%, Sulphates &gt; 0.51 g/L, VA &lt; 0.28 g/L, Chlorides &lt; 0.04 g/L.</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684252" y="850344"/>
            <a:ext cx="6498312" cy="610910"/>
          </a:xfrm>
          <a:prstGeom prst="rect">
            <a:avLst/>
          </a:prstGeom>
          <a:noFill/>
          <a:ln/>
        </p:spPr>
        <p:txBody>
          <a:bodyPr wrap="none" lIns="0" tIns="0" rIns="0" bIns="0" rtlCol="0" anchor="t"/>
          <a:lstStyle/>
          <a:p>
            <a:pPr marL="0" indent="0" algn="l">
              <a:lnSpc>
                <a:spcPts val="4800"/>
              </a:lnSpc>
              <a:buNone/>
            </a:pPr>
            <a:r>
              <a:rPr lang="en-US" sz="3800" dirty="0">
                <a:solidFill>
                  <a:srgbClr val="2C3F42"/>
                </a:solidFill>
                <a:latin typeface="Bitter Medium" pitchFamily="34" charset="0"/>
                <a:ea typeface="Bitter Medium" pitchFamily="34" charset="-122"/>
                <a:cs typeface="Bitter Medium" pitchFamily="34" charset="-120"/>
              </a:rPr>
              <a:t>Actionable Chemical Targets</a:t>
            </a:r>
            <a:endParaRPr lang="en-US" sz="3800" dirty="0"/>
          </a:p>
        </p:txBody>
      </p:sp>
      <p:sp>
        <p:nvSpPr>
          <p:cNvPr id="3" name="Text 1"/>
          <p:cNvSpPr/>
          <p:nvPr/>
        </p:nvSpPr>
        <p:spPr>
          <a:xfrm>
            <a:off x="684252" y="1798201"/>
            <a:ext cx="13261896"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Practical thresholds derived from clusters to guide winemaking decisions:</a:t>
            </a:r>
            <a:endParaRPr lang="en-US" sz="1500" dirty="0"/>
          </a:p>
        </p:txBody>
      </p:sp>
      <p:sp>
        <p:nvSpPr>
          <p:cNvPr id="4" name="Shape 2"/>
          <p:cNvSpPr/>
          <p:nvPr/>
        </p:nvSpPr>
        <p:spPr>
          <a:xfrm>
            <a:off x="684252" y="2278856"/>
            <a:ext cx="13261896" cy="5100399"/>
          </a:xfrm>
          <a:prstGeom prst="roundRect">
            <a:avLst>
              <a:gd name="adj" fmla="val 1610"/>
            </a:avLst>
          </a:prstGeom>
          <a:noFill/>
          <a:ln w="7620">
            <a:solidFill>
              <a:srgbClr val="000000">
                <a:alpha val="8000"/>
              </a:srgbClr>
            </a:solidFill>
            <a:prstDash val="solid"/>
          </a:ln>
        </p:spPr>
      </p:sp>
      <p:sp>
        <p:nvSpPr>
          <p:cNvPr id="5" name="Shape 3"/>
          <p:cNvSpPr/>
          <p:nvPr/>
        </p:nvSpPr>
        <p:spPr>
          <a:xfrm>
            <a:off x="691872" y="2286476"/>
            <a:ext cx="13246656" cy="508516"/>
          </a:xfrm>
          <a:prstGeom prst="rect">
            <a:avLst/>
          </a:prstGeom>
          <a:solidFill>
            <a:srgbClr val="FFFFFF">
              <a:alpha val="4000"/>
            </a:srgbClr>
          </a:solidFill>
          <a:ln/>
        </p:spPr>
      </p:sp>
      <p:sp>
        <p:nvSpPr>
          <p:cNvPr id="6" name="Text 4"/>
          <p:cNvSpPr/>
          <p:nvPr/>
        </p:nvSpPr>
        <p:spPr>
          <a:xfrm>
            <a:off x="887492" y="2395180"/>
            <a:ext cx="4108966" cy="291108"/>
          </a:xfrm>
          <a:prstGeom prst="rect">
            <a:avLst/>
          </a:prstGeom>
          <a:noFill/>
          <a:ln/>
        </p:spPr>
        <p:txBody>
          <a:bodyPr wrap="none" lIns="0" tIns="0" rIns="0" bIns="0" rtlCol="0" anchor="t"/>
          <a:lstStyle/>
          <a:p>
            <a:pPr marL="0" indent="0" algn="l">
              <a:lnSpc>
                <a:spcPts val="2250"/>
              </a:lnSpc>
              <a:buNone/>
            </a:pPr>
            <a:r>
              <a:rPr lang="en-US" sz="1500" b="1" dirty="0">
                <a:solidFill>
                  <a:srgbClr val="2B2E3C"/>
                </a:solidFill>
                <a:latin typeface="Open Sans" pitchFamily="34" charset="0"/>
                <a:ea typeface="Open Sans" pitchFamily="34" charset="-122"/>
                <a:cs typeface="Open Sans" pitchFamily="34" charset="-120"/>
              </a:rPr>
              <a:t>Variable</a:t>
            </a:r>
            <a:endParaRPr lang="en-US" sz="1500" dirty="0"/>
          </a:p>
        </p:txBody>
      </p:sp>
      <p:sp>
        <p:nvSpPr>
          <p:cNvPr id="7" name="Text 5"/>
          <p:cNvSpPr/>
          <p:nvPr/>
        </p:nvSpPr>
        <p:spPr>
          <a:xfrm>
            <a:off x="5395079" y="2395180"/>
            <a:ext cx="3972758" cy="291108"/>
          </a:xfrm>
          <a:prstGeom prst="rect">
            <a:avLst/>
          </a:prstGeom>
          <a:noFill/>
          <a:ln/>
        </p:spPr>
        <p:txBody>
          <a:bodyPr wrap="none" lIns="0" tIns="0" rIns="0" bIns="0" rtlCol="0" anchor="t"/>
          <a:lstStyle/>
          <a:p>
            <a:pPr marL="0" indent="0" algn="l">
              <a:lnSpc>
                <a:spcPts val="2250"/>
              </a:lnSpc>
              <a:buNone/>
            </a:pPr>
            <a:r>
              <a:rPr lang="en-US" sz="1500" b="1" dirty="0">
                <a:solidFill>
                  <a:srgbClr val="2B2E3C"/>
                </a:solidFill>
                <a:latin typeface="Open Sans" pitchFamily="34" charset="0"/>
                <a:ea typeface="Open Sans" pitchFamily="34" charset="-122"/>
                <a:cs typeface="Open Sans" pitchFamily="34" charset="-120"/>
              </a:rPr>
              <a:t>Red Benchmark</a:t>
            </a:r>
            <a:endParaRPr lang="en-US" sz="1500" dirty="0"/>
          </a:p>
        </p:txBody>
      </p:sp>
      <p:sp>
        <p:nvSpPr>
          <p:cNvPr id="8" name="Text 6"/>
          <p:cNvSpPr/>
          <p:nvPr/>
        </p:nvSpPr>
        <p:spPr>
          <a:xfrm>
            <a:off x="9766459" y="2395180"/>
            <a:ext cx="3976568" cy="291108"/>
          </a:xfrm>
          <a:prstGeom prst="rect">
            <a:avLst/>
          </a:prstGeom>
          <a:noFill/>
          <a:ln/>
        </p:spPr>
        <p:txBody>
          <a:bodyPr wrap="none" lIns="0" tIns="0" rIns="0" bIns="0" rtlCol="0" anchor="t"/>
          <a:lstStyle/>
          <a:p>
            <a:pPr marL="0" indent="0" algn="l">
              <a:lnSpc>
                <a:spcPts val="2250"/>
              </a:lnSpc>
              <a:buNone/>
            </a:pPr>
            <a:r>
              <a:rPr lang="en-US" sz="1500" b="1" dirty="0">
                <a:solidFill>
                  <a:srgbClr val="2B2E3C"/>
                </a:solidFill>
                <a:latin typeface="Open Sans" pitchFamily="34" charset="0"/>
                <a:ea typeface="Open Sans" pitchFamily="34" charset="-122"/>
                <a:cs typeface="Open Sans" pitchFamily="34" charset="-120"/>
              </a:rPr>
              <a:t>White Benchmark</a:t>
            </a:r>
            <a:endParaRPr lang="en-US" sz="1500" dirty="0"/>
          </a:p>
        </p:txBody>
      </p:sp>
      <p:sp>
        <p:nvSpPr>
          <p:cNvPr id="9" name="Shape 7"/>
          <p:cNvSpPr/>
          <p:nvPr/>
        </p:nvSpPr>
        <p:spPr>
          <a:xfrm>
            <a:off x="691872" y="2794992"/>
            <a:ext cx="13246656" cy="508516"/>
          </a:xfrm>
          <a:prstGeom prst="rect">
            <a:avLst/>
          </a:prstGeom>
          <a:solidFill>
            <a:srgbClr val="000000">
              <a:alpha val="4000"/>
            </a:srgbClr>
          </a:solidFill>
          <a:ln/>
        </p:spPr>
      </p:sp>
      <p:sp>
        <p:nvSpPr>
          <p:cNvPr id="10" name="Text 8"/>
          <p:cNvSpPr/>
          <p:nvPr/>
        </p:nvSpPr>
        <p:spPr>
          <a:xfrm>
            <a:off x="887492" y="2903696"/>
            <a:ext cx="4108966"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Alcohol (%)</a:t>
            </a:r>
            <a:endParaRPr lang="en-US" sz="1500" dirty="0"/>
          </a:p>
        </p:txBody>
      </p:sp>
      <p:sp>
        <p:nvSpPr>
          <p:cNvPr id="11" name="Text 9"/>
          <p:cNvSpPr/>
          <p:nvPr/>
        </p:nvSpPr>
        <p:spPr>
          <a:xfrm>
            <a:off x="5395079" y="2903696"/>
            <a:ext cx="3972758"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&gt; 10.6</a:t>
            </a:r>
            <a:endParaRPr lang="en-US" sz="1500" dirty="0"/>
          </a:p>
        </p:txBody>
      </p:sp>
      <p:sp>
        <p:nvSpPr>
          <p:cNvPr id="12" name="Text 10"/>
          <p:cNvSpPr/>
          <p:nvPr/>
        </p:nvSpPr>
        <p:spPr>
          <a:xfrm>
            <a:off x="9766459" y="2903696"/>
            <a:ext cx="3976568"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&gt; 11.2</a:t>
            </a:r>
            <a:endParaRPr lang="en-US" sz="1500" dirty="0"/>
          </a:p>
        </p:txBody>
      </p:sp>
      <p:sp>
        <p:nvSpPr>
          <p:cNvPr id="13" name="Shape 11"/>
          <p:cNvSpPr/>
          <p:nvPr/>
        </p:nvSpPr>
        <p:spPr>
          <a:xfrm>
            <a:off x="691872" y="3303508"/>
            <a:ext cx="13246656" cy="508516"/>
          </a:xfrm>
          <a:prstGeom prst="rect">
            <a:avLst/>
          </a:prstGeom>
          <a:solidFill>
            <a:srgbClr val="FFFFFF">
              <a:alpha val="4000"/>
            </a:srgbClr>
          </a:solidFill>
          <a:ln/>
        </p:spPr>
      </p:sp>
      <p:sp>
        <p:nvSpPr>
          <p:cNvPr id="14" name="Text 12"/>
          <p:cNvSpPr/>
          <p:nvPr/>
        </p:nvSpPr>
        <p:spPr>
          <a:xfrm>
            <a:off x="887492" y="3412212"/>
            <a:ext cx="4108966"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Sulphates (g/L)</a:t>
            </a:r>
            <a:endParaRPr lang="en-US" sz="1500" dirty="0"/>
          </a:p>
        </p:txBody>
      </p:sp>
      <p:sp>
        <p:nvSpPr>
          <p:cNvPr id="15" name="Text 13"/>
          <p:cNvSpPr/>
          <p:nvPr/>
        </p:nvSpPr>
        <p:spPr>
          <a:xfrm>
            <a:off x="5395079" y="3412212"/>
            <a:ext cx="3972758"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&gt; 0.75</a:t>
            </a:r>
            <a:endParaRPr lang="en-US" sz="1500" dirty="0"/>
          </a:p>
        </p:txBody>
      </p:sp>
      <p:sp>
        <p:nvSpPr>
          <p:cNvPr id="16" name="Text 14"/>
          <p:cNvSpPr/>
          <p:nvPr/>
        </p:nvSpPr>
        <p:spPr>
          <a:xfrm>
            <a:off x="9766459" y="3412212"/>
            <a:ext cx="3976568"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&gt; 0.51</a:t>
            </a:r>
            <a:endParaRPr lang="en-US" sz="1500" dirty="0"/>
          </a:p>
        </p:txBody>
      </p:sp>
      <p:sp>
        <p:nvSpPr>
          <p:cNvPr id="17" name="Shape 15"/>
          <p:cNvSpPr/>
          <p:nvPr/>
        </p:nvSpPr>
        <p:spPr>
          <a:xfrm>
            <a:off x="691872" y="3812024"/>
            <a:ext cx="13246656" cy="508516"/>
          </a:xfrm>
          <a:prstGeom prst="rect">
            <a:avLst/>
          </a:prstGeom>
          <a:solidFill>
            <a:srgbClr val="000000">
              <a:alpha val="4000"/>
            </a:srgbClr>
          </a:solidFill>
          <a:ln/>
        </p:spPr>
      </p:sp>
      <p:sp>
        <p:nvSpPr>
          <p:cNvPr id="18" name="Text 16"/>
          <p:cNvSpPr/>
          <p:nvPr/>
        </p:nvSpPr>
        <p:spPr>
          <a:xfrm>
            <a:off x="887492" y="3920728"/>
            <a:ext cx="4108966"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Citric Acid (g/L)</a:t>
            </a:r>
            <a:endParaRPr lang="en-US" sz="1500" dirty="0"/>
          </a:p>
        </p:txBody>
      </p:sp>
      <p:sp>
        <p:nvSpPr>
          <p:cNvPr id="19" name="Text 17"/>
          <p:cNvSpPr/>
          <p:nvPr/>
        </p:nvSpPr>
        <p:spPr>
          <a:xfrm>
            <a:off x="5395079" y="3920728"/>
            <a:ext cx="3972758"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&gt; 0.48</a:t>
            </a:r>
            <a:endParaRPr lang="en-US" sz="1500" dirty="0"/>
          </a:p>
        </p:txBody>
      </p:sp>
      <p:sp>
        <p:nvSpPr>
          <p:cNvPr id="20" name="Text 18"/>
          <p:cNvSpPr/>
          <p:nvPr/>
        </p:nvSpPr>
        <p:spPr>
          <a:xfrm>
            <a:off x="9766459" y="3920728"/>
            <a:ext cx="3976568"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&gt; 0.28</a:t>
            </a:r>
            <a:endParaRPr lang="en-US" sz="1500" dirty="0"/>
          </a:p>
        </p:txBody>
      </p:sp>
      <p:sp>
        <p:nvSpPr>
          <p:cNvPr id="21" name="Shape 19"/>
          <p:cNvSpPr/>
          <p:nvPr/>
        </p:nvSpPr>
        <p:spPr>
          <a:xfrm>
            <a:off x="691872" y="4320540"/>
            <a:ext cx="13246656" cy="508516"/>
          </a:xfrm>
          <a:prstGeom prst="rect">
            <a:avLst/>
          </a:prstGeom>
          <a:solidFill>
            <a:srgbClr val="FFFFFF">
              <a:alpha val="4000"/>
            </a:srgbClr>
          </a:solidFill>
          <a:ln/>
        </p:spPr>
      </p:sp>
      <p:sp>
        <p:nvSpPr>
          <p:cNvPr id="22" name="Text 20"/>
          <p:cNvSpPr/>
          <p:nvPr/>
        </p:nvSpPr>
        <p:spPr>
          <a:xfrm>
            <a:off x="887492" y="4429244"/>
            <a:ext cx="4108966"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Volatile Acidity (g/L)</a:t>
            </a:r>
            <a:endParaRPr lang="en-US" sz="1500" dirty="0"/>
          </a:p>
        </p:txBody>
      </p:sp>
      <p:sp>
        <p:nvSpPr>
          <p:cNvPr id="23" name="Text 21"/>
          <p:cNvSpPr/>
          <p:nvPr/>
        </p:nvSpPr>
        <p:spPr>
          <a:xfrm>
            <a:off x="5395079" y="4429244"/>
            <a:ext cx="3972758"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&lt; 0.41</a:t>
            </a:r>
            <a:endParaRPr lang="en-US" sz="1500" dirty="0"/>
          </a:p>
        </p:txBody>
      </p:sp>
      <p:sp>
        <p:nvSpPr>
          <p:cNvPr id="24" name="Text 22"/>
          <p:cNvSpPr/>
          <p:nvPr/>
        </p:nvSpPr>
        <p:spPr>
          <a:xfrm>
            <a:off x="9766459" y="4429244"/>
            <a:ext cx="3976568"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&lt; 0.28</a:t>
            </a:r>
            <a:endParaRPr lang="en-US" sz="1500" dirty="0"/>
          </a:p>
        </p:txBody>
      </p:sp>
      <p:sp>
        <p:nvSpPr>
          <p:cNvPr id="25" name="Shape 23"/>
          <p:cNvSpPr/>
          <p:nvPr/>
        </p:nvSpPr>
        <p:spPr>
          <a:xfrm>
            <a:off x="691872" y="4829056"/>
            <a:ext cx="13246656" cy="508516"/>
          </a:xfrm>
          <a:prstGeom prst="rect">
            <a:avLst/>
          </a:prstGeom>
          <a:solidFill>
            <a:srgbClr val="000000">
              <a:alpha val="4000"/>
            </a:srgbClr>
          </a:solidFill>
          <a:ln/>
        </p:spPr>
      </p:sp>
      <p:sp>
        <p:nvSpPr>
          <p:cNvPr id="26" name="Text 24"/>
          <p:cNvSpPr/>
          <p:nvPr/>
        </p:nvSpPr>
        <p:spPr>
          <a:xfrm>
            <a:off x="887492" y="4937760"/>
            <a:ext cx="4108966"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Chlorides (g/L)</a:t>
            </a:r>
            <a:endParaRPr lang="en-US" sz="1500" dirty="0"/>
          </a:p>
        </p:txBody>
      </p:sp>
      <p:sp>
        <p:nvSpPr>
          <p:cNvPr id="27" name="Text 25"/>
          <p:cNvSpPr/>
          <p:nvPr/>
        </p:nvSpPr>
        <p:spPr>
          <a:xfrm>
            <a:off x="5395079" y="4937760"/>
            <a:ext cx="3972758"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&lt; 0.10</a:t>
            </a:r>
            <a:endParaRPr lang="en-US" sz="1500" dirty="0"/>
          </a:p>
        </p:txBody>
      </p:sp>
      <p:sp>
        <p:nvSpPr>
          <p:cNvPr id="28" name="Text 26"/>
          <p:cNvSpPr/>
          <p:nvPr/>
        </p:nvSpPr>
        <p:spPr>
          <a:xfrm>
            <a:off x="9766459" y="4937760"/>
            <a:ext cx="3976568"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&lt; 0.04</a:t>
            </a:r>
            <a:endParaRPr lang="en-US" sz="1500" dirty="0"/>
          </a:p>
        </p:txBody>
      </p:sp>
      <p:sp>
        <p:nvSpPr>
          <p:cNvPr id="29" name="Shape 27"/>
          <p:cNvSpPr/>
          <p:nvPr/>
        </p:nvSpPr>
        <p:spPr>
          <a:xfrm>
            <a:off x="691872" y="5337572"/>
            <a:ext cx="13246656" cy="508516"/>
          </a:xfrm>
          <a:prstGeom prst="rect">
            <a:avLst/>
          </a:prstGeom>
          <a:solidFill>
            <a:srgbClr val="FFFFFF">
              <a:alpha val="4000"/>
            </a:srgbClr>
          </a:solidFill>
          <a:ln/>
        </p:spPr>
      </p:sp>
      <p:sp>
        <p:nvSpPr>
          <p:cNvPr id="30" name="Text 28"/>
          <p:cNvSpPr/>
          <p:nvPr/>
        </p:nvSpPr>
        <p:spPr>
          <a:xfrm>
            <a:off x="887492" y="5446276"/>
            <a:ext cx="4108966"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pH</a:t>
            </a:r>
            <a:endParaRPr lang="en-US" sz="1500" dirty="0"/>
          </a:p>
        </p:txBody>
      </p:sp>
      <p:sp>
        <p:nvSpPr>
          <p:cNvPr id="31" name="Text 29"/>
          <p:cNvSpPr/>
          <p:nvPr/>
        </p:nvSpPr>
        <p:spPr>
          <a:xfrm>
            <a:off x="5395079" y="5446276"/>
            <a:ext cx="3972758"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&gt; 3.18</a:t>
            </a:r>
            <a:endParaRPr lang="en-US" sz="1500" dirty="0"/>
          </a:p>
        </p:txBody>
      </p:sp>
      <p:sp>
        <p:nvSpPr>
          <p:cNvPr id="32" name="Text 30"/>
          <p:cNvSpPr/>
          <p:nvPr/>
        </p:nvSpPr>
        <p:spPr>
          <a:xfrm>
            <a:off x="9766459" y="5446276"/>
            <a:ext cx="3976568"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&gt; 3.31</a:t>
            </a:r>
            <a:endParaRPr lang="en-US" sz="1500" dirty="0"/>
          </a:p>
        </p:txBody>
      </p:sp>
      <p:sp>
        <p:nvSpPr>
          <p:cNvPr id="33" name="Shape 31"/>
          <p:cNvSpPr/>
          <p:nvPr/>
        </p:nvSpPr>
        <p:spPr>
          <a:xfrm>
            <a:off x="691872" y="5846088"/>
            <a:ext cx="13246656" cy="508516"/>
          </a:xfrm>
          <a:prstGeom prst="rect">
            <a:avLst/>
          </a:prstGeom>
          <a:solidFill>
            <a:srgbClr val="000000">
              <a:alpha val="4000"/>
            </a:srgbClr>
          </a:solidFill>
          <a:ln/>
        </p:spPr>
      </p:sp>
      <p:sp>
        <p:nvSpPr>
          <p:cNvPr id="34" name="Text 32"/>
          <p:cNvSpPr/>
          <p:nvPr/>
        </p:nvSpPr>
        <p:spPr>
          <a:xfrm>
            <a:off x="887492" y="5954792"/>
            <a:ext cx="4108966"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Density</a:t>
            </a:r>
            <a:endParaRPr lang="en-US" sz="1500" dirty="0"/>
          </a:p>
        </p:txBody>
      </p:sp>
      <p:sp>
        <p:nvSpPr>
          <p:cNvPr id="35" name="Text 33"/>
          <p:cNvSpPr/>
          <p:nvPr/>
        </p:nvSpPr>
        <p:spPr>
          <a:xfrm>
            <a:off x="5395079" y="5954792"/>
            <a:ext cx="3972758"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&lt; 0.9978</a:t>
            </a:r>
            <a:endParaRPr lang="en-US" sz="1500" dirty="0"/>
          </a:p>
        </p:txBody>
      </p:sp>
      <p:sp>
        <p:nvSpPr>
          <p:cNvPr id="36" name="Text 34"/>
          <p:cNvSpPr/>
          <p:nvPr/>
        </p:nvSpPr>
        <p:spPr>
          <a:xfrm>
            <a:off x="9766459" y="5954792"/>
            <a:ext cx="3976568"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&lt; 0.9920</a:t>
            </a:r>
            <a:endParaRPr lang="en-US" sz="1500" dirty="0"/>
          </a:p>
        </p:txBody>
      </p:sp>
      <p:sp>
        <p:nvSpPr>
          <p:cNvPr id="37" name="Shape 35"/>
          <p:cNvSpPr/>
          <p:nvPr/>
        </p:nvSpPr>
        <p:spPr>
          <a:xfrm>
            <a:off x="691872" y="6354604"/>
            <a:ext cx="13246656" cy="508516"/>
          </a:xfrm>
          <a:prstGeom prst="rect">
            <a:avLst/>
          </a:prstGeom>
          <a:solidFill>
            <a:srgbClr val="FFFFFF">
              <a:alpha val="4000"/>
            </a:srgbClr>
          </a:solidFill>
          <a:ln/>
        </p:spPr>
      </p:sp>
      <p:sp>
        <p:nvSpPr>
          <p:cNvPr id="38" name="Text 36"/>
          <p:cNvSpPr/>
          <p:nvPr/>
        </p:nvSpPr>
        <p:spPr>
          <a:xfrm>
            <a:off x="887492" y="6463308"/>
            <a:ext cx="4108966"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Total SO₂ (mg/L)</a:t>
            </a:r>
            <a:endParaRPr lang="en-US" sz="1500" dirty="0"/>
          </a:p>
        </p:txBody>
      </p:sp>
      <p:sp>
        <p:nvSpPr>
          <p:cNvPr id="39" name="Text 37"/>
          <p:cNvSpPr/>
          <p:nvPr/>
        </p:nvSpPr>
        <p:spPr>
          <a:xfrm>
            <a:off x="5395079" y="6463308"/>
            <a:ext cx="3972758"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&lt; 30</a:t>
            </a:r>
            <a:endParaRPr lang="en-US" sz="1500" dirty="0"/>
          </a:p>
        </p:txBody>
      </p:sp>
      <p:sp>
        <p:nvSpPr>
          <p:cNvPr id="40" name="Text 38"/>
          <p:cNvSpPr/>
          <p:nvPr/>
        </p:nvSpPr>
        <p:spPr>
          <a:xfrm>
            <a:off x="9766459" y="6463308"/>
            <a:ext cx="3976568"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&lt; 123</a:t>
            </a:r>
            <a:endParaRPr lang="en-US" sz="1500" dirty="0"/>
          </a:p>
        </p:txBody>
      </p:sp>
      <p:sp>
        <p:nvSpPr>
          <p:cNvPr id="41" name="Shape 39"/>
          <p:cNvSpPr/>
          <p:nvPr/>
        </p:nvSpPr>
        <p:spPr>
          <a:xfrm>
            <a:off x="691872" y="6863120"/>
            <a:ext cx="13246656" cy="508516"/>
          </a:xfrm>
          <a:prstGeom prst="rect">
            <a:avLst/>
          </a:prstGeom>
          <a:solidFill>
            <a:srgbClr val="000000">
              <a:alpha val="4000"/>
            </a:srgbClr>
          </a:solidFill>
          <a:ln/>
        </p:spPr>
      </p:sp>
      <p:sp>
        <p:nvSpPr>
          <p:cNvPr id="42" name="Text 40"/>
          <p:cNvSpPr/>
          <p:nvPr/>
        </p:nvSpPr>
        <p:spPr>
          <a:xfrm>
            <a:off x="887492" y="6971824"/>
            <a:ext cx="4108966"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Residual Sugar (g/L)</a:t>
            </a:r>
            <a:endParaRPr lang="en-US" sz="1500" dirty="0"/>
          </a:p>
        </p:txBody>
      </p:sp>
      <p:sp>
        <p:nvSpPr>
          <p:cNvPr id="43" name="Text 41"/>
          <p:cNvSpPr/>
          <p:nvPr/>
        </p:nvSpPr>
        <p:spPr>
          <a:xfrm>
            <a:off x="5395079" y="6971824"/>
            <a:ext cx="3972758"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&lt; 2.6</a:t>
            </a:r>
            <a:endParaRPr lang="en-US" sz="1500" dirty="0"/>
          </a:p>
        </p:txBody>
      </p:sp>
      <p:sp>
        <p:nvSpPr>
          <p:cNvPr id="44" name="Text 42"/>
          <p:cNvSpPr/>
          <p:nvPr/>
        </p:nvSpPr>
        <p:spPr>
          <a:xfrm>
            <a:off x="9766459" y="6971824"/>
            <a:ext cx="3976568" cy="291108"/>
          </a:xfrm>
          <a:prstGeom prst="rect">
            <a:avLst/>
          </a:prstGeom>
          <a:noFill/>
          <a:ln/>
        </p:spPr>
        <p:txBody>
          <a:bodyPr wrap="none" lIns="0" tIns="0" rIns="0" bIns="0" rtlCol="0" anchor="t"/>
          <a:lstStyle/>
          <a:p>
            <a:pPr marL="0" indent="0" algn="l">
              <a:lnSpc>
                <a:spcPts val="2250"/>
              </a:lnSpc>
              <a:buNone/>
            </a:pPr>
            <a:r>
              <a:rPr lang="en-US" sz="1500" dirty="0">
                <a:solidFill>
                  <a:srgbClr val="2B2E3C"/>
                </a:solidFill>
                <a:latin typeface="Open Sans" pitchFamily="34" charset="0"/>
                <a:ea typeface="Open Sans" pitchFamily="34" charset="-122"/>
                <a:cs typeface="Open Sans" pitchFamily="34" charset="-120"/>
              </a:rPr>
              <a:t>&lt; 3.4</a:t>
            </a:r>
            <a:endParaRPr lang="en-US" sz="15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49856" y="589240"/>
            <a:ext cx="9203412" cy="669488"/>
          </a:xfrm>
          <a:prstGeom prst="rect">
            <a:avLst/>
          </a:prstGeom>
          <a:noFill/>
          <a:ln/>
        </p:spPr>
        <p:txBody>
          <a:bodyPr wrap="none" lIns="0" tIns="0" rIns="0" bIns="0" rtlCol="0" anchor="t"/>
          <a:lstStyle/>
          <a:p>
            <a:pPr marL="0" indent="0" algn="l">
              <a:lnSpc>
                <a:spcPts val="5250"/>
              </a:lnSpc>
              <a:buNone/>
            </a:pPr>
            <a:r>
              <a:rPr lang="en-US" sz="4200" dirty="0">
                <a:solidFill>
                  <a:srgbClr val="2C3F42"/>
                </a:solidFill>
                <a:latin typeface="Bitter Medium" pitchFamily="34" charset="0"/>
                <a:ea typeface="Bitter Medium" pitchFamily="34" charset="-122"/>
                <a:cs typeface="Bitter Medium" pitchFamily="34" charset="-120"/>
              </a:rPr>
              <a:t>Reproducibility, Impact &amp; References</a:t>
            </a:r>
            <a:endParaRPr lang="en-US" sz="4200" dirty="0"/>
          </a:p>
        </p:txBody>
      </p:sp>
      <p:pic>
        <p:nvPicPr>
          <p:cNvPr id="3" name="Image 0" descr="preencoded.png"/>
          <p:cNvPicPr>
            <a:picLocks noChangeAspect="1"/>
          </p:cNvPicPr>
          <p:nvPr/>
        </p:nvPicPr>
        <p:blipFill>
          <a:blip r:embed="rId3"/>
          <a:stretch>
            <a:fillRect/>
          </a:stretch>
        </p:blipFill>
        <p:spPr>
          <a:xfrm>
            <a:off x="749856" y="1789986"/>
            <a:ext cx="4255889" cy="5674519"/>
          </a:xfrm>
          <a:prstGeom prst="rect">
            <a:avLst/>
          </a:prstGeom>
        </p:spPr>
      </p:pic>
      <p:sp>
        <p:nvSpPr>
          <p:cNvPr id="4" name="Text 1"/>
          <p:cNvSpPr/>
          <p:nvPr/>
        </p:nvSpPr>
        <p:spPr>
          <a:xfrm>
            <a:off x="5536049" y="3361015"/>
            <a:ext cx="8351996" cy="1000125"/>
          </a:xfrm>
          <a:prstGeom prst="rect">
            <a:avLst/>
          </a:prstGeom>
          <a:noFill/>
          <a:ln/>
        </p:spPr>
        <p:txBody>
          <a:bodyPr wrap="square" lIns="0" tIns="0" rIns="0" bIns="0" rtlCol="0" anchor="t"/>
          <a:lstStyle/>
          <a:p>
            <a:pPr marL="0" indent="0" algn="l">
              <a:lnSpc>
                <a:spcPts val="2600"/>
              </a:lnSpc>
              <a:buNone/>
            </a:pPr>
            <a:r>
              <a:rPr lang="en-US" sz="1650" dirty="0">
                <a:solidFill>
                  <a:srgbClr val="2B2E3C"/>
                </a:solidFill>
                <a:latin typeface="Open Sans" pitchFamily="34" charset="0"/>
                <a:ea typeface="Open Sans" pitchFamily="34" charset="-122"/>
                <a:cs typeface="Open Sans" pitchFamily="34" charset="-120"/>
              </a:rPr>
              <a:t>Reproduce the analysis by running Wine_Quality_Analysis.ipynb after installing dependencies (pandas, numpy, matplotlib, seaborn, scikit-learn). Datasets available from UCI.</a:t>
            </a:r>
            <a:endParaRPr lang="en-US" sz="1650" dirty="0"/>
          </a:p>
        </p:txBody>
      </p:sp>
      <p:sp>
        <p:nvSpPr>
          <p:cNvPr id="5" name="Shape 2"/>
          <p:cNvSpPr/>
          <p:nvPr/>
        </p:nvSpPr>
        <p:spPr>
          <a:xfrm>
            <a:off x="5536049" y="4588788"/>
            <a:ext cx="1766054" cy="410289"/>
          </a:xfrm>
          <a:prstGeom prst="roundRect">
            <a:avLst>
              <a:gd name="adj" fmla="val 17547"/>
            </a:avLst>
          </a:prstGeom>
          <a:noFill/>
          <a:ln w="7620">
            <a:solidFill>
              <a:srgbClr val="D2600F"/>
            </a:solidFill>
            <a:prstDash val="solid"/>
          </a:ln>
        </p:spPr>
      </p:sp>
      <p:sp>
        <p:nvSpPr>
          <p:cNvPr id="6" name="Text 3"/>
          <p:cNvSpPr/>
          <p:nvPr/>
        </p:nvSpPr>
        <p:spPr>
          <a:xfrm>
            <a:off x="5672138" y="4660582"/>
            <a:ext cx="1493877" cy="266700"/>
          </a:xfrm>
          <a:prstGeom prst="rect">
            <a:avLst/>
          </a:prstGeom>
          <a:noFill/>
          <a:ln/>
        </p:spPr>
        <p:txBody>
          <a:bodyPr wrap="none" lIns="0" tIns="0" rIns="0" bIns="0" rtlCol="0" anchor="t"/>
          <a:lstStyle/>
          <a:p>
            <a:pPr marL="0" indent="0" algn="l">
              <a:lnSpc>
                <a:spcPts val="2050"/>
              </a:lnSpc>
              <a:buNone/>
            </a:pPr>
            <a:r>
              <a:rPr lang="en-US" sz="1300" dirty="0">
                <a:solidFill>
                  <a:srgbClr val="D2600F"/>
                </a:solidFill>
                <a:latin typeface="Open Sans" pitchFamily="34" charset="0"/>
                <a:ea typeface="Open Sans" pitchFamily="34" charset="-122"/>
                <a:cs typeface="Open Sans" pitchFamily="34" charset="-120"/>
              </a:rPr>
              <a:t>UCI WINE QUALITY</a:t>
            </a:r>
            <a:endParaRPr lang="en-US" sz="1300" dirty="0"/>
          </a:p>
        </p:txBody>
      </p:sp>
      <p:sp>
        <p:nvSpPr>
          <p:cNvPr id="7" name="Text 4"/>
          <p:cNvSpPr/>
          <p:nvPr/>
        </p:nvSpPr>
        <p:spPr>
          <a:xfrm>
            <a:off x="7409140" y="4660582"/>
            <a:ext cx="1636633" cy="266700"/>
          </a:xfrm>
          <a:prstGeom prst="rect">
            <a:avLst/>
          </a:prstGeom>
          <a:noFill/>
          <a:ln/>
        </p:spPr>
        <p:txBody>
          <a:bodyPr wrap="none" lIns="0" tIns="0" rIns="0" bIns="0" rtlCol="0" anchor="t"/>
          <a:lstStyle/>
          <a:p>
            <a:pPr marL="0" indent="0" algn="l">
              <a:lnSpc>
                <a:spcPts val="2050"/>
              </a:lnSpc>
              <a:buNone/>
            </a:pPr>
            <a:r>
              <a:rPr lang="en-US" sz="1300" dirty="0">
                <a:solidFill>
                  <a:srgbClr val="D2600F"/>
                </a:solidFill>
                <a:latin typeface="Open Sans" pitchFamily="34" charset="0"/>
                <a:ea typeface="Open Sans" pitchFamily="34" charset="-122"/>
                <a:cs typeface="Open Sans" pitchFamily="34" charset="-120"/>
              </a:rPr>
              <a:t>CORTEZ ET AL., 2009</a:t>
            </a:r>
            <a:endParaRPr lang="en-US" sz="1300" dirty="0"/>
          </a:p>
        </p:txBody>
      </p:sp>
      <p:sp>
        <p:nvSpPr>
          <p:cNvPr id="8" name="Text 5"/>
          <p:cNvSpPr/>
          <p:nvPr/>
        </p:nvSpPr>
        <p:spPr>
          <a:xfrm>
            <a:off x="9152811" y="4660582"/>
            <a:ext cx="1079778" cy="266700"/>
          </a:xfrm>
          <a:prstGeom prst="rect">
            <a:avLst/>
          </a:prstGeom>
          <a:noFill/>
          <a:ln/>
        </p:spPr>
        <p:txBody>
          <a:bodyPr wrap="none" lIns="0" tIns="0" rIns="0" bIns="0" rtlCol="0" anchor="t"/>
          <a:lstStyle/>
          <a:p>
            <a:pPr marL="0" indent="0" algn="l">
              <a:lnSpc>
                <a:spcPts val="2050"/>
              </a:lnSpc>
              <a:buNone/>
            </a:pPr>
            <a:r>
              <a:rPr lang="en-US" sz="1300" dirty="0">
                <a:solidFill>
                  <a:srgbClr val="D2600F"/>
                </a:solidFill>
                <a:latin typeface="Open Sans" pitchFamily="34" charset="0"/>
                <a:ea typeface="Open Sans" pitchFamily="34" charset="-122"/>
                <a:cs typeface="Open Sans" pitchFamily="34" charset="-120"/>
              </a:rPr>
              <a:t>SCIKIT-LEARN</a:t>
            </a:r>
            <a:endParaRPr lang="en-US" sz="1300" dirty="0"/>
          </a:p>
        </p:txBody>
      </p:sp>
      <p:sp>
        <p:nvSpPr>
          <p:cNvPr id="9" name="Text 6"/>
          <p:cNvSpPr/>
          <p:nvPr/>
        </p:nvSpPr>
        <p:spPr>
          <a:xfrm>
            <a:off x="5536049" y="5226725"/>
            <a:ext cx="8351996" cy="666750"/>
          </a:xfrm>
          <a:prstGeom prst="rect">
            <a:avLst/>
          </a:prstGeom>
          <a:noFill/>
          <a:ln/>
        </p:spPr>
        <p:txBody>
          <a:bodyPr wrap="square" lIns="0" tIns="0" rIns="0" bIns="0" rtlCol="0" anchor="t"/>
          <a:lstStyle/>
          <a:p>
            <a:pPr marL="0" indent="0" algn="l">
              <a:lnSpc>
                <a:spcPts val="2600"/>
              </a:lnSpc>
              <a:buNone/>
            </a:pPr>
            <a:r>
              <a:rPr lang="en-US" sz="1650" dirty="0">
                <a:solidFill>
                  <a:srgbClr val="2B2E3C"/>
                </a:solidFill>
                <a:latin typeface="Open Sans" pitchFamily="34" charset="0"/>
                <a:ea typeface="Open Sans" pitchFamily="34" charset="-122"/>
                <a:cs typeface="Open Sans" pitchFamily="34" charset="-120"/>
              </a:rPr>
              <a:t>Why it matters: objective chemistry supports pricing, branding, quality control, and transferable techniques across food and beverage analytics.</a:t>
            </a:r>
            <a:endParaRPr lang="en-US" sz="16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72001"/>
          </a:xfrm>
          <a:prstGeom prst="rect">
            <a:avLst/>
          </a:prstGeom>
        </p:spPr>
      </p:pic>
      <p:sp>
        <p:nvSpPr>
          <p:cNvPr id="3" name="Text 0"/>
          <p:cNvSpPr/>
          <p:nvPr/>
        </p:nvSpPr>
        <p:spPr>
          <a:xfrm>
            <a:off x="748070" y="3303508"/>
            <a:ext cx="5344001" cy="667941"/>
          </a:xfrm>
          <a:prstGeom prst="rect">
            <a:avLst/>
          </a:prstGeom>
          <a:noFill/>
          <a:ln/>
        </p:spPr>
        <p:txBody>
          <a:bodyPr wrap="none" lIns="0" tIns="0" rIns="0" bIns="0" rtlCol="0" anchor="t"/>
          <a:lstStyle/>
          <a:p>
            <a:pPr marL="0" indent="0" algn="l">
              <a:lnSpc>
                <a:spcPts val="5250"/>
              </a:lnSpc>
              <a:buNone/>
            </a:pPr>
            <a:r>
              <a:rPr lang="en-US" sz="4200" dirty="0">
                <a:solidFill>
                  <a:srgbClr val="2C3F42"/>
                </a:solidFill>
                <a:latin typeface="Bitter Medium" pitchFamily="34" charset="0"/>
                <a:ea typeface="Bitter Medium" pitchFamily="34" charset="-122"/>
                <a:cs typeface="Bitter Medium" pitchFamily="34" charset="-120"/>
              </a:rPr>
              <a:t>Project Objectives</a:t>
            </a:r>
            <a:endParaRPr lang="en-US" sz="4200" dirty="0"/>
          </a:p>
        </p:txBody>
      </p:sp>
      <p:sp>
        <p:nvSpPr>
          <p:cNvPr id="4" name="Shape 1"/>
          <p:cNvSpPr/>
          <p:nvPr/>
        </p:nvSpPr>
        <p:spPr>
          <a:xfrm>
            <a:off x="748070" y="4273510"/>
            <a:ext cx="6466403" cy="1561624"/>
          </a:xfrm>
          <a:prstGeom prst="roundRect">
            <a:avLst>
              <a:gd name="adj" fmla="val 5749"/>
            </a:avLst>
          </a:prstGeom>
          <a:solidFill>
            <a:srgbClr val="FCE2CF"/>
          </a:solidFill>
          <a:ln w="7620">
            <a:solidFill>
              <a:srgbClr val="E2C8B5"/>
            </a:solidFill>
            <a:prstDash val="solid"/>
          </a:ln>
        </p:spPr>
      </p:sp>
      <p:sp>
        <p:nvSpPr>
          <p:cNvPr id="5" name="Text 2"/>
          <p:cNvSpPr/>
          <p:nvPr/>
        </p:nvSpPr>
        <p:spPr>
          <a:xfrm>
            <a:off x="969407" y="4494848"/>
            <a:ext cx="2672001" cy="333970"/>
          </a:xfrm>
          <a:prstGeom prst="rect">
            <a:avLst/>
          </a:prstGeom>
          <a:noFill/>
          <a:ln/>
        </p:spPr>
        <p:txBody>
          <a:bodyPr wrap="none" lIns="0" tIns="0" rIns="0" bIns="0" rtlCol="0" anchor="t"/>
          <a:lstStyle/>
          <a:p>
            <a:pPr marL="0" indent="0" algn="l">
              <a:lnSpc>
                <a:spcPts val="2600"/>
              </a:lnSpc>
              <a:buNone/>
            </a:pPr>
            <a:r>
              <a:rPr lang="en-US" sz="2100" dirty="0">
                <a:solidFill>
                  <a:srgbClr val="2B2E3C"/>
                </a:solidFill>
                <a:latin typeface="Bitter Medium" pitchFamily="34" charset="0"/>
                <a:ea typeface="Bitter Medium" pitchFamily="34" charset="-122"/>
                <a:cs typeface="Bitter Medium" pitchFamily="34" charset="-120"/>
              </a:rPr>
              <a:t>Analyze</a:t>
            </a:r>
            <a:endParaRPr lang="en-US" sz="2100" dirty="0"/>
          </a:p>
        </p:txBody>
      </p:sp>
      <p:sp>
        <p:nvSpPr>
          <p:cNvPr id="6" name="Text 3"/>
          <p:cNvSpPr/>
          <p:nvPr/>
        </p:nvSpPr>
        <p:spPr>
          <a:xfrm>
            <a:off x="969407" y="4949666"/>
            <a:ext cx="6023729" cy="664131"/>
          </a:xfrm>
          <a:prstGeom prst="rect">
            <a:avLst/>
          </a:prstGeom>
          <a:noFill/>
          <a:ln/>
        </p:spPr>
        <p:txBody>
          <a:bodyPr wrap="square" lIns="0" tIns="0" rIns="0" bIns="0" rtlCol="0" anchor="t"/>
          <a:lstStyle/>
          <a:p>
            <a:pPr marL="0" indent="0" algn="l">
              <a:lnSpc>
                <a:spcPts val="2600"/>
              </a:lnSpc>
              <a:buNone/>
            </a:pPr>
            <a:r>
              <a:rPr lang="en-US" sz="1650" dirty="0">
                <a:solidFill>
                  <a:srgbClr val="2B2E3C"/>
                </a:solidFill>
                <a:latin typeface="Open Sans" pitchFamily="34" charset="0"/>
                <a:ea typeface="Open Sans" pitchFamily="34" charset="-122"/>
                <a:cs typeface="Open Sans" pitchFamily="34" charset="-120"/>
              </a:rPr>
              <a:t>Uncover chemical features that impact expert and consumer quality ratings.</a:t>
            </a:r>
            <a:endParaRPr lang="en-US" sz="1650" dirty="0"/>
          </a:p>
        </p:txBody>
      </p:sp>
      <p:sp>
        <p:nvSpPr>
          <p:cNvPr id="7" name="Shape 4"/>
          <p:cNvSpPr/>
          <p:nvPr/>
        </p:nvSpPr>
        <p:spPr>
          <a:xfrm>
            <a:off x="7415808" y="4273510"/>
            <a:ext cx="6466523" cy="1561624"/>
          </a:xfrm>
          <a:prstGeom prst="roundRect">
            <a:avLst>
              <a:gd name="adj" fmla="val 5749"/>
            </a:avLst>
          </a:prstGeom>
          <a:solidFill>
            <a:srgbClr val="FCE2CF"/>
          </a:solidFill>
          <a:ln w="7620">
            <a:solidFill>
              <a:srgbClr val="E2C8B5"/>
            </a:solidFill>
            <a:prstDash val="solid"/>
          </a:ln>
        </p:spPr>
      </p:sp>
      <p:sp>
        <p:nvSpPr>
          <p:cNvPr id="8" name="Text 5"/>
          <p:cNvSpPr/>
          <p:nvPr/>
        </p:nvSpPr>
        <p:spPr>
          <a:xfrm>
            <a:off x="7637145" y="4494848"/>
            <a:ext cx="2672001" cy="333970"/>
          </a:xfrm>
          <a:prstGeom prst="rect">
            <a:avLst/>
          </a:prstGeom>
          <a:noFill/>
          <a:ln/>
        </p:spPr>
        <p:txBody>
          <a:bodyPr wrap="none" lIns="0" tIns="0" rIns="0" bIns="0" rtlCol="0" anchor="t"/>
          <a:lstStyle/>
          <a:p>
            <a:pPr marL="0" indent="0" algn="l">
              <a:lnSpc>
                <a:spcPts val="2600"/>
              </a:lnSpc>
              <a:buNone/>
            </a:pPr>
            <a:r>
              <a:rPr lang="en-US" sz="2100" dirty="0">
                <a:solidFill>
                  <a:srgbClr val="2B2E3C"/>
                </a:solidFill>
                <a:latin typeface="Bitter Medium" pitchFamily="34" charset="0"/>
                <a:ea typeface="Bitter Medium" pitchFamily="34" charset="-122"/>
                <a:cs typeface="Bitter Medium" pitchFamily="34" charset="-120"/>
              </a:rPr>
              <a:t>Segment</a:t>
            </a:r>
            <a:endParaRPr lang="en-US" sz="2100" dirty="0"/>
          </a:p>
        </p:txBody>
      </p:sp>
      <p:sp>
        <p:nvSpPr>
          <p:cNvPr id="9" name="Text 6"/>
          <p:cNvSpPr/>
          <p:nvPr/>
        </p:nvSpPr>
        <p:spPr>
          <a:xfrm>
            <a:off x="7637145" y="4949666"/>
            <a:ext cx="6023848" cy="664131"/>
          </a:xfrm>
          <a:prstGeom prst="rect">
            <a:avLst/>
          </a:prstGeom>
          <a:noFill/>
          <a:ln/>
        </p:spPr>
        <p:txBody>
          <a:bodyPr wrap="square" lIns="0" tIns="0" rIns="0" bIns="0" rtlCol="0" anchor="t"/>
          <a:lstStyle/>
          <a:p>
            <a:pPr marL="0" indent="0" algn="l">
              <a:lnSpc>
                <a:spcPts val="2600"/>
              </a:lnSpc>
              <a:buNone/>
            </a:pPr>
            <a:r>
              <a:rPr lang="en-US" sz="1650" dirty="0">
                <a:solidFill>
                  <a:srgbClr val="2B2E3C"/>
                </a:solidFill>
                <a:latin typeface="Open Sans" pitchFamily="34" charset="0"/>
                <a:ea typeface="Open Sans" pitchFamily="34" charset="-122"/>
                <a:cs typeface="Open Sans" pitchFamily="34" charset="-120"/>
              </a:rPr>
              <a:t>Cluster wines by chemical profile and relate segments to quality scores.</a:t>
            </a:r>
            <a:endParaRPr lang="en-US" sz="1650" dirty="0"/>
          </a:p>
        </p:txBody>
      </p:sp>
      <p:sp>
        <p:nvSpPr>
          <p:cNvPr id="10" name="Shape 7"/>
          <p:cNvSpPr/>
          <p:nvPr/>
        </p:nvSpPr>
        <p:spPr>
          <a:xfrm>
            <a:off x="748070" y="6036469"/>
            <a:ext cx="6466403" cy="1561624"/>
          </a:xfrm>
          <a:prstGeom prst="roundRect">
            <a:avLst>
              <a:gd name="adj" fmla="val 5749"/>
            </a:avLst>
          </a:prstGeom>
          <a:solidFill>
            <a:srgbClr val="FCE2CF"/>
          </a:solidFill>
          <a:ln w="7620">
            <a:solidFill>
              <a:srgbClr val="E2C8B5"/>
            </a:solidFill>
            <a:prstDash val="solid"/>
          </a:ln>
        </p:spPr>
      </p:sp>
      <p:sp>
        <p:nvSpPr>
          <p:cNvPr id="11" name="Text 8"/>
          <p:cNvSpPr/>
          <p:nvPr/>
        </p:nvSpPr>
        <p:spPr>
          <a:xfrm>
            <a:off x="969407" y="6257806"/>
            <a:ext cx="2672001" cy="333970"/>
          </a:xfrm>
          <a:prstGeom prst="rect">
            <a:avLst/>
          </a:prstGeom>
          <a:noFill/>
          <a:ln/>
        </p:spPr>
        <p:txBody>
          <a:bodyPr wrap="none" lIns="0" tIns="0" rIns="0" bIns="0" rtlCol="0" anchor="t"/>
          <a:lstStyle/>
          <a:p>
            <a:pPr marL="0" indent="0" algn="l">
              <a:lnSpc>
                <a:spcPts val="2600"/>
              </a:lnSpc>
              <a:buNone/>
            </a:pPr>
            <a:r>
              <a:rPr lang="en-US" sz="2100" dirty="0">
                <a:solidFill>
                  <a:srgbClr val="2B2E3C"/>
                </a:solidFill>
                <a:latin typeface="Bitter Medium" pitchFamily="34" charset="0"/>
                <a:ea typeface="Bitter Medium" pitchFamily="34" charset="-122"/>
                <a:cs typeface="Bitter Medium" pitchFamily="34" charset="-120"/>
              </a:rPr>
              <a:t>Benchmark</a:t>
            </a:r>
            <a:endParaRPr lang="en-US" sz="2100" dirty="0"/>
          </a:p>
        </p:txBody>
      </p:sp>
      <p:sp>
        <p:nvSpPr>
          <p:cNvPr id="12" name="Text 9"/>
          <p:cNvSpPr/>
          <p:nvPr/>
        </p:nvSpPr>
        <p:spPr>
          <a:xfrm>
            <a:off x="969407" y="6712625"/>
            <a:ext cx="6023729" cy="664131"/>
          </a:xfrm>
          <a:prstGeom prst="rect">
            <a:avLst/>
          </a:prstGeom>
          <a:noFill/>
          <a:ln/>
        </p:spPr>
        <p:txBody>
          <a:bodyPr wrap="square" lIns="0" tIns="0" rIns="0" bIns="0" rtlCol="0" anchor="t"/>
          <a:lstStyle/>
          <a:p>
            <a:pPr marL="0" indent="0" algn="l">
              <a:lnSpc>
                <a:spcPts val="2600"/>
              </a:lnSpc>
              <a:buNone/>
            </a:pPr>
            <a:r>
              <a:rPr lang="en-US" sz="1650" dirty="0">
                <a:solidFill>
                  <a:srgbClr val="2B2E3C"/>
                </a:solidFill>
                <a:latin typeface="Open Sans" pitchFamily="34" charset="0"/>
                <a:ea typeface="Open Sans" pitchFamily="34" charset="-122"/>
                <a:cs typeface="Open Sans" pitchFamily="34" charset="-120"/>
              </a:rPr>
              <a:t>Define actionable chemical thresholds winemakers can target.</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49856" y="589240"/>
            <a:ext cx="5356741" cy="669488"/>
          </a:xfrm>
          <a:prstGeom prst="rect">
            <a:avLst/>
          </a:prstGeom>
          <a:noFill/>
          <a:ln/>
        </p:spPr>
        <p:txBody>
          <a:bodyPr wrap="none" lIns="0" tIns="0" rIns="0" bIns="0" rtlCol="0" anchor="t"/>
          <a:lstStyle/>
          <a:p>
            <a:pPr marL="0" indent="0" algn="l">
              <a:lnSpc>
                <a:spcPts val="5250"/>
              </a:lnSpc>
              <a:buNone/>
            </a:pPr>
            <a:r>
              <a:rPr lang="en-US" sz="4200" dirty="0">
                <a:solidFill>
                  <a:srgbClr val="2C3F42"/>
                </a:solidFill>
                <a:latin typeface="Bitter Medium" pitchFamily="34" charset="0"/>
                <a:ea typeface="Bitter Medium" pitchFamily="34" charset="-122"/>
                <a:cs typeface="Bitter Medium" pitchFamily="34" charset="-120"/>
              </a:rPr>
              <a:t>Key Datasets</a:t>
            </a:r>
            <a:endParaRPr lang="en-US" sz="4200" dirty="0"/>
          </a:p>
        </p:txBody>
      </p:sp>
      <p:pic>
        <p:nvPicPr>
          <p:cNvPr id="3" name="Image 0" descr="preencoded.png"/>
          <p:cNvPicPr>
            <a:picLocks noChangeAspect="1"/>
          </p:cNvPicPr>
          <p:nvPr/>
        </p:nvPicPr>
        <p:blipFill>
          <a:blip r:embed="rId3"/>
          <a:stretch>
            <a:fillRect/>
          </a:stretch>
        </p:blipFill>
        <p:spPr>
          <a:xfrm>
            <a:off x="749856" y="1789986"/>
            <a:ext cx="4255889" cy="5674519"/>
          </a:xfrm>
          <a:prstGeom prst="rect">
            <a:avLst/>
          </a:prstGeom>
        </p:spPr>
      </p:pic>
      <p:sp>
        <p:nvSpPr>
          <p:cNvPr id="4" name="Text 1"/>
          <p:cNvSpPr/>
          <p:nvPr/>
        </p:nvSpPr>
        <p:spPr>
          <a:xfrm>
            <a:off x="5536049" y="3889653"/>
            <a:ext cx="8351996" cy="666750"/>
          </a:xfrm>
          <a:prstGeom prst="rect">
            <a:avLst/>
          </a:prstGeom>
          <a:noFill/>
          <a:ln/>
        </p:spPr>
        <p:txBody>
          <a:bodyPr wrap="square" lIns="0" tIns="0" rIns="0" bIns="0" rtlCol="0" anchor="t"/>
          <a:lstStyle/>
          <a:p>
            <a:pPr marL="0" indent="0" algn="l">
              <a:lnSpc>
                <a:spcPts val="2600"/>
              </a:lnSpc>
              <a:buNone/>
            </a:pPr>
            <a:r>
              <a:rPr lang="en-US" sz="1650" dirty="0">
                <a:solidFill>
                  <a:srgbClr val="2B2E3C"/>
                </a:solidFill>
                <a:latin typeface="Open Sans" pitchFamily="34" charset="0"/>
                <a:ea typeface="Open Sans" pitchFamily="34" charset="-122"/>
                <a:cs typeface="Open Sans" pitchFamily="34" charset="-120"/>
              </a:rPr>
              <a:t>Datasets from the UCI Machine Learning Repository containing 12 physicochemical features and expert quality ratings for thousands of red and white wines.</a:t>
            </a:r>
            <a:endParaRPr lang="en-US" sz="1650" dirty="0"/>
          </a:p>
        </p:txBody>
      </p:sp>
      <p:sp>
        <p:nvSpPr>
          <p:cNvPr id="5" name="Text 2"/>
          <p:cNvSpPr/>
          <p:nvPr/>
        </p:nvSpPr>
        <p:spPr>
          <a:xfrm>
            <a:off x="5536049" y="4738568"/>
            <a:ext cx="8351996" cy="737592"/>
          </a:xfrm>
          <a:prstGeom prst="rect">
            <a:avLst/>
          </a:prstGeom>
          <a:noFill/>
          <a:ln/>
        </p:spPr>
        <p:txBody>
          <a:bodyPr wrap="square" lIns="0" tIns="0" rIns="0" bIns="0" rtlCol="0" anchor="t"/>
          <a:lstStyle/>
          <a:p>
            <a:pPr marL="342900" indent="-342900" algn="l">
              <a:lnSpc>
                <a:spcPts val="2600"/>
              </a:lnSpc>
              <a:buSzPct val="100000"/>
              <a:buChar char="•"/>
            </a:pPr>
            <a:r>
              <a:rPr lang="en-US" sz="1650" dirty="0">
                <a:solidFill>
                  <a:srgbClr val="2B2E3C"/>
                </a:solidFill>
                <a:latin typeface="Open Sans" pitchFamily="34" charset="0"/>
                <a:ea typeface="Open Sans" pitchFamily="34" charset="-122"/>
                <a:cs typeface="Open Sans" pitchFamily="34" charset="-120"/>
              </a:rPr>
              <a:t>Red Wine: winequality-red.csv</a:t>
            </a:r>
            <a:endParaRPr lang="en-US" sz="1650" dirty="0"/>
          </a:p>
          <a:p>
            <a:pPr marL="342900" indent="-342900" algn="l">
              <a:lnSpc>
                <a:spcPts val="2600"/>
              </a:lnSpc>
              <a:buSzPct val="100000"/>
              <a:buChar char="•"/>
            </a:pPr>
            <a:r>
              <a:rPr lang="en-US" sz="1650" dirty="0">
                <a:solidFill>
                  <a:srgbClr val="2B2E3C"/>
                </a:solidFill>
                <a:latin typeface="Open Sans" pitchFamily="34" charset="0"/>
                <a:ea typeface="Open Sans" pitchFamily="34" charset="-122"/>
                <a:cs typeface="Open Sans" pitchFamily="34" charset="-120"/>
              </a:rPr>
              <a:t>White Wine: winequality-white.csv</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727597"/>
            <a:ext cx="7610594" cy="708779"/>
          </a:xfrm>
          <a:prstGeom prst="rect">
            <a:avLst/>
          </a:prstGeom>
          <a:noFill/>
          <a:ln/>
        </p:spPr>
        <p:txBody>
          <a:bodyPr wrap="none" lIns="0" tIns="0" rIns="0" bIns="0" rtlCol="0" anchor="t"/>
          <a:lstStyle/>
          <a:p>
            <a:pPr marL="0" indent="0" algn="l">
              <a:lnSpc>
                <a:spcPts val="5550"/>
              </a:lnSpc>
              <a:buNone/>
            </a:pPr>
            <a:r>
              <a:rPr lang="en-US" sz="4450" dirty="0">
                <a:solidFill>
                  <a:srgbClr val="2C3F42"/>
                </a:solidFill>
                <a:latin typeface="Bitter Medium" pitchFamily="34" charset="0"/>
                <a:ea typeface="Bitter Medium" pitchFamily="34" charset="-122"/>
                <a:cs typeface="Bitter Medium" pitchFamily="34" charset="-120"/>
              </a:rPr>
              <a:t>Core Techniques &amp; Workflow</a:t>
            </a:r>
            <a:endParaRPr lang="en-US" sz="4450" dirty="0"/>
          </a:p>
        </p:txBody>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93790" y="2890004"/>
            <a:ext cx="566976" cy="566976"/>
          </a:xfrm>
          <a:prstGeom prst="rect">
            <a:avLst/>
          </a:prstGeom>
        </p:spPr>
      </p:pic>
      <p:sp>
        <p:nvSpPr>
          <p:cNvPr id="4" name="Text 1"/>
          <p:cNvSpPr/>
          <p:nvPr/>
        </p:nvSpPr>
        <p:spPr>
          <a:xfrm>
            <a:off x="1644253" y="289000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B2E3C"/>
                </a:solidFill>
                <a:latin typeface="Bitter Medium" pitchFamily="34" charset="0"/>
                <a:ea typeface="Bitter Medium" pitchFamily="34" charset="-122"/>
                <a:cs typeface="Bitter Medium" pitchFamily="34" charset="-120"/>
              </a:rPr>
              <a:t>Data Cleaning &amp; EDA</a:t>
            </a:r>
            <a:endParaRPr lang="en-US" sz="2200" dirty="0"/>
          </a:p>
        </p:txBody>
      </p:sp>
      <p:sp>
        <p:nvSpPr>
          <p:cNvPr id="5" name="Text 2"/>
          <p:cNvSpPr/>
          <p:nvPr/>
        </p:nvSpPr>
        <p:spPr>
          <a:xfrm>
            <a:off x="1644253" y="3380423"/>
            <a:ext cx="3308152" cy="1088708"/>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pandas, numpy, seaborn, matplotlib — distributions, missing values, outliers.</a:t>
            </a:r>
            <a:endParaRPr lang="en-US" sz="1750" dirty="0"/>
          </a:p>
        </p:txBody>
      </p:sp>
      <p:pic>
        <p:nvPicPr>
          <p:cNvPr id="6"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235893" y="2890004"/>
            <a:ext cx="566976" cy="566976"/>
          </a:xfrm>
          <a:prstGeom prst="rect">
            <a:avLst/>
          </a:prstGeom>
        </p:spPr>
      </p:pic>
      <p:sp>
        <p:nvSpPr>
          <p:cNvPr id="7" name="Text 3"/>
          <p:cNvSpPr/>
          <p:nvPr/>
        </p:nvSpPr>
        <p:spPr>
          <a:xfrm>
            <a:off x="6086356" y="2890004"/>
            <a:ext cx="2890718" cy="354330"/>
          </a:xfrm>
          <a:prstGeom prst="rect">
            <a:avLst/>
          </a:prstGeom>
          <a:noFill/>
          <a:ln/>
        </p:spPr>
        <p:txBody>
          <a:bodyPr wrap="none" lIns="0" tIns="0" rIns="0" bIns="0" rtlCol="0" anchor="t"/>
          <a:lstStyle/>
          <a:p>
            <a:pPr marL="0" indent="0" algn="l">
              <a:lnSpc>
                <a:spcPts val="2750"/>
              </a:lnSpc>
              <a:buNone/>
            </a:pPr>
            <a:r>
              <a:rPr lang="en-US" sz="2200" dirty="0">
                <a:solidFill>
                  <a:srgbClr val="2B2E3C"/>
                </a:solidFill>
                <a:latin typeface="Bitter Medium" pitchFamily="34" charset="0"/>
                <a:ea typeface="Bitter Medium" pitchFamily="34" charset="-122"/>
                <a:cs typeface="Bitter Medium" pitchFamily="34" charset="-120"/>
              </a:rPr>
              <a:t>Correlation &amp; Insights</a:t>
            </a:r>
            <a:endParaRPr lang="en-US" sz="2200" dirty="0"/>
          </a:p>
        </p:txBody>
      </p:sp>
      <p:sp>
        <p:nvSpPr>
          <p:cNvPr id="8" name="Text 4"/>
          <p:cNvSpPr/>
          <p:nvPr/>
        </p:nvSpPr>
        <p:spPr>
          <a:xfrm>
            <a:off x="6086356" y="3380423"/>
            <a:ext cx="3308152" cy="725805"/>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Feature relationships analyzed in chemistry context.</a:t>
            </a:r>
            <a:endParaRPr lang="en-US" sz="1750" dirty="0"/>
          </a:p>
        </p:txBody>
      </p:sp>
      <p:pic>
        <p:nvPicPr>
          <p:cNvPr id="9"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677995" y="2890004"/>
            <a:ext cx="566976" cy="566976"/>
          </a:xfrm>
          <a:prstGeom prst="rect">
            <a:avLst/>
          </a:prstGeom>
        </p:spPr>
      </p:pic>
      <p:sp>
        <p:nvSpPr>
          <p:cNvPr id="10" name="Text 5"/>
          <p:cNvSpPr/>
          <p:nvPr/>
        </p:nvSpPr>
        <p:spPr>
          <a:xfrm>
            <a:off x="10528459" y="2890004"/>
            <a:ext cx="3308152" cy="708660"/>
          </a:xfrm>
          <a:prstGeom prst="rect">
            <a:avLst/>
          </a:prstGeom>
          <a:noFill/>
          <a:ln/>
        </p:spPr>
        <p:txBody>
          <a:bodyPr wrap="square" lIns="0" tIns="0" rIns="0" bIns="0" rtlCol="0" anchor="t"/>
          <a:lstStyle/>
          <a:p>
            <a:pPr marL="0" indent="0" algn="l">
              <a:lnSpc>
                <a:spcPts val="2750"/>
              </a:lnSpc>
              <a:buNone/>
            </a:pPr>
            <a:r>
              <a:rPr lang="en-US" sz="2200" dirty="0">
                <a:solidFill>
                  <a:srgbClr val="2B2E3C"/>
                </a:solidFill>
                <a:latin typeface="Bitter Medium" pitchFamily="34" charset="0"/>
                <a:ea typeface="Bitter Medium" pitchFamily="34" charset="-122"/>
                <a:cs typeface="Bitter Medium" pitchFamily="34" charset="-120"/>
              </a:rPr>
              <a:t>Dimensionality Reduction</a:t>
            </a:r>
            <a:endParaRPr lang="en-US" sz="2200" dirty="0"/>
          </a:p>
        </p:txBody>
      </p:sp>
      <p:sp>
        <p:nvSpPr>
          <p:cNvPr id="11" name="Text 6"/>
          <p:cNvSpPr/>
          <p:nvPr/>
        </p:nvSpPr>
        <p:spPr>
          <a:xfrm>
            <a:off x="10528459" y="3734753"/>
            <a:ext cx="3308152" cy="725805"/>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PCA to summarize chemistry into interpretable axes.</a:t>
            </a:r>
            <a:endParaRPr lang="en-US" sz="1750" dirty="0"/>
          </a:p>
        </p:txBody>
      </p:sp>
      <p:pic>
        <p:nvPicPr>
          <p:cNvPr id="12" name="Image 3" descr="preencoded.png"/>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93790" y="4922758"/>
            <a:ext cx="566976" cy="566976"/>
          </a:xfrm>
          <a:prstGeom prst="rect">
            <a:avLst/>
          </a:prstGeom>
        </p:spPr>
      </p:pic>
      <p:sp>
        <p:nvSpPr>
          <p:cNvPr id="13" name="Text 7"/>
          <p:cNvSpPr/>
          <p:nvPr/>
        </p:nvSpPr>
        <p:spPr>
          <a:xfrm>
            <a:off x="1644253" y="492275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B2E3C"/>
                </a:solidFill>
                <a:latin typeface="Bitter Medium" pitchFamily="34" charset="0"/>
                <a:ea typeface="Bitter Medium" pitchFamily="34" charset="-122"/>
                <a:cs typeface="Bitter Medium" pitchFamily="34" charset="-120"/>
              </a:rPr>
              <a:t>Clustering</a:t>
            </a:r>
            <a:endParaRPr lang="en-US" sz="2200" dirty="0"/>
          </a:p>
        </p:txBody>
      </p:sp>
      <p:sp>
        <p:nvSpPr>
          <p:cNvPr id="14" name="Text 8"/>
          <p:cNvSpPr/>
          <p:nvPr/>
        </p:nvSpPr>
        <p:spPr>
          <a:xfrm>
            <a:off x="1644253" y="5413177"/>
            <a:ext cx="3308152" cy="725805"/>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k-Means, silhouette, elbow method to segment wines.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168003"/>
            <a:ext cx="8408908" cy="708779"/>
          </a:xfrm>
          <a:prstGeom prst="rect">
            <a:avLst/>
          </a:prstGeom>
          <a:noFill/>
          <a:ln/>
        </p:spPr>
        <p:txBody>
          <a:bodyPr wrap="none" lIns="0" tIns="0" rIns="0" bIns="0" rtlCol="0" anchor="t"/>
          <a:lstStyle/>
          <a:p>
            <a:pPr marL="0" indent="0" algn="l">
              <a:lnSpc>
                <a:spcPts val="5550"/>
              </a:lnSpc>
              <a:buNone/>
            </a:pPr>
            <a:r>
              <a:rPr lang="en-US" sz="4450" dirty="0">
                <a:solidFill>
                  <a:srgbClr val="2C3F42"/>
                </a:solidFill>
                <a:latin typeface="Bitter Medium" pitchFamily="34" charset="0"/>
                <a:ea typeface="Bitter Medium" pitchFamily="34" charset="-122"/>
                <a:cs typeface="Bitter Medium" pitchFamily="34" charset="-120"/>
              </a:rPr>
              <a:t>Exploratory Data Analysis (EDA)</a:t>
            </a:r>
            <a:endParaRPr lang="en-US" sz="4450" dirty="0"/>
          </a:p>
        </p:txBody>
      </p:sp>
      <p:sp>
        <p:nvSpPr>
          <p:cNvPr id="3" name="Text 1"/>
          <p:cNvSpPr/>
          <p:nvPr/>
        </p:nvSpPr>
        <p:spPr>
          <a:xfrm>
            <a:off x="793790" y="1967508"/>
            <a:ext cx="5506522" cy="566976"/>
          </a:xfrm>
          <a:prstGeom prst="rect">
            <a:avLst/>
          </a:prstGeom>
          <a:noFill/>
          <a:ln/>
        </p:spPr>
        <p:txBody>
          <a:bodyPr wrap="none" lIns="0" tIns="0" rIns="0" bIns="0" rtlCol="0" anchor="t"/>
          <a:lstStyle/>
          <a:p>
            <a:pPr marL="0" indent="0" algn="l">
              <a:lnSpc>
                <a:spcPts val="4450"/>
              </a:lnSpc>
              <a:buNone/>
            </a:pPr>
            <a:r>
              <a:rPr lang="en-US" sz="3550" dirty="0">
                <a:solidFill>
                  <a:srgbClr val="2C3F42"/>
                </a:solidFill>
                <a:latin typeface="Bitter Medium" pitchFamily="34" charset="0"/>
                <a:ea typeface="Bitter Medium" pitchFamily="34" charset="-122"/>
                <a:cs typeface="Bitter Medium" pitchFamily="34" charset="-120"/>
              </a:rPr>
              <a:t>Quality Score Distribution</a:t>
            </a:r>
            <a:endParaRPr lang="en-US" sz="3550" dirty="0"/>
          </a:p>
        </p:txBody>
      </p:sp>
      <p:sp>
        <p:nvSpPr>
          <p:cNvPr id="4" name="Text 2"/>
          <p:cNvSpPr/>
          <p:nvPr/>
        </p:nvSpPr>
        <p:spPr>
          <a:xfrm>
            <a:off x="793790" y="310145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C3F42"/>
                </a:solidFill>
                <a:latin typeface="Bitter Medium" pitchFamily="34" charset="0"/>
                <a:ea typeface="Bitter Medium" pitchFamily="34" charset="-122"/>
                <a:cs typeface="Bitter Medium" pitchFamily="34" charset="-120"/>
              </a:rPr>
              <a:t>Red Wine</a:t>
            </a:r>
            <a:endParaRPr lang="en-US" sz="2200" dirty="0"/>
          </a:p>
        </p:txBody>
      </p:sp>
      <p:sp>
        <p:nvSpPr>
          <p:cNvPr id="5" name="Text 3"/>
          <p:cNvSpPr/>
          <p:nvPr/>
        </p:nvSpPr>
        <p:spPr>
          <a:xfrm>
            <a:off x="793790" y="3682603"/>
            <a:ext cx="6244709" cy="805101"/>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~83% score 5–6 (acceptable to good)</a:t>
            </a:r>
            <a:endParaRPr lang="en-US" sz="1750" dirty="0"/>
          </a:p>
          <a:p>
            <a:pPr marL="342900" indent="-342900" algn="l">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Only ~1% reach very high scores (7–9)</a:t>
            </a:r>
            <a:endParaRPr lang="en-US" sz="1750" dirty="0"/>
          </a:p>
        </p:txBody>
      </p:sp>
      <p:sp>
        <p:nvSpPr>
          <p:cNvPr id="6" name="Text 4"/>
          <p:cNvSpPr/>
          <p:nvPr/>
        </p:nvSpPr>
        <p:spPr>
          <a:xfrm>
            <a:off x="7599521" y="310145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C3F42"/>
                </a:solidFill>
                <a:latin typeface="Bitter Medium" pitchFamily="34" charset="0"/>
                <a:ea typeface="Bitter Medium" pitchFamily="34" charset="-122"/>
                <a:cs typeface="Bitter Medium" pitchFamily="34" charset="-120"/>
              </a:rPr>
              <a:t>White Wine</a:t>
            </a:r>
            <a:endParaRPr lang="en-US" sz="2200" dirty="0"/>
          </a:p>
        </p:txBody>
      </p:sp>
      <p:sp>
        <p:nvSpPr>
          <p:cNvPr id="7" name="Text 5"/>
          <p:cNvSpPr/>
          <p:nvPr/>
        </p:nvSpPr>
        <p:spPr>
          <a:xfrm>
            <a:off x="7599521" y="3682603"/>
            <a:ext cx="6244709" cy="805101"/>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~75% score 5–6</a:t>
            </a:r>
            <a:endParaRPr lang="en-US" sz="1750" dirty="0"/>
          </a:p>
          <a:p>
            <a:pPr marL="342900" indent="-342900" algn="l">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4% reach 7–9 (slightly higher than red)</a:t>
            </a:r>
            <a:endParaRPr lang="en-US" sz="1750" dirty="0"/>
          </a:p>
        </p:txBody>
      </p:sp>
      <p:pic>
        <p:nvPicPr>
          <p:cNvPr id="12" name="Image 0" descr="preencoded.png">
            <a:extLst>
              <a:ext uri="{FF2B5EF4-FFF2-40B4-BE49-F238E27FC236}">
                <a16:creationId xmlns:a16="http://schemas.microsoft.com/office/drawing/2014/main" id="{5C4227B6-1DD1-80FF-718B-C690706703A1}"/>
              </a:ext>
            </a:extLst>
          </p:cNvPr>
          <p:cNvPicPr>
            <a:picLocks noChangeAspect="1"/>
          </p:cNvPicPr>
          <p:nvPr/>
        </p:nvPicPr>
        <p:blipFill>
          <a:blip r:embed="rId3"/>
          <a:stretch>
            <a:fillRect/>
          </a:stretch>
        </p:blipFill>
        <p:spPr>
          <a:xfrm>
            <a:off x="793790" y="4602123"/>
            <a:ext cx="4405531" cy="2722738"/>
          </a:xfrm>
          <a:prstGeom prst="rect">
            <a:avLst/>
          </a:prstGeom>
        </p:spPr>
      </p:pic>
      <p:pic>
        <p:nvPicPr>
          <p:cNvPr id="13" name="Image 1" descr="preencoded.png">
            <a:extLst>
              <a:ext uri="{FF2B5EF4-FFF2-40B4-BE49-F238E27FC236}">
                <a16:creationId xmlns:a16="http://schemas.microsoft.com/office/drawing/2014/main" id="{9DA7279E-10AF-1680-37DF-D636E0958D85}"/>
              </a:ext>
            </a:extLst>
          </p:cNvPr>
          <p:cNvPicPr>
            <a:picLocks noChangeAspect="1"/>
          </p:cNvPicPr>
          <p:nvPr/>
        </p:nvPicPr>
        <p:blipFill>
          <a:blip r:embed="rId4"/>
          <a:stretch>
            <a:fillRect/>
          </a:stretch>
        </p:blipFill>
        <p:spPr>
          <a:xfrm>
            <a:off x="7599521" y="4602123"/>
            <a:ext cx="4405531" cy="272273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55452" y="528399"/>
            <a:ext cx="13119378" cy="594122"/>
          </a:xfrm>
          <a:prstGeom prst="rect">
            <a:avLst/>
          </a:prstGeom>
          <a:noFill/>
          <a:ln/>
        </p:spPr>
        <p:txBody>
          <a:bodyPr wrap="none" lIns="0" tIns="0" rIns="0" bIns="0" rtlCol="0" anchor="t"/>
          <a:lstStyle/>
          <a:p>
            <a:pPr marL="0" indent="0" algn="l">
              <a:lnSpc>
                <a:spcPts val="4650"/>
              </a:lnSpc>
              <a:buNone/>
            </a:pPr>
            <a:r>
              <a:rPr lang="en-US" sz="3700" dirty="0">
                <a:solidFill>
                  <a:srgbClr val="2C3F42"/>
                </a:solidFill>
                <a:latin typeface="Bitter Medium" pitchFamily="34" charset="0"/>
                <a:ea typeface="Bitter Medium" pitchFamily="34" charset="-122"/>
                <a:cs typeface="Bitter Medium" pitchFamily="34" charset="-120"/>
              </a:rPr>
              <a:t>Correlation With Consumer Score Analysis (Spearman)</a:t>
            </a:r>
            <a:endParaRPr lang="en-US" sz="3700" dirty="0"/>
          </a:p>
        </p:txBody>
      </p:sp>
      <p:sp>
        <p:nvSpPr>
          <p:cNvPr id="3" name="Text 1"/>
          <p:cNvSpPr/>
          <p:nvPr/>
        </p:nvSpPr>
        <p:spPr>
          <a:xfrm>
            <a:off x="892373" y="1441252"/>
            <a:ext cx="13119378" cy="279559"/>
          </a:xfrm>
          <a:prstGeom prst="rect">
            <a:avLst/>
          </a:prstGeom>
          <a:noFill/>
          <a:ln/>
        </p:spPr>
        <p:txBody>
          <a:bodyPr wrap="non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Spearman correlations reveal monotonic relationships between chemistry and consumer scores — useful for ordinal score interpretation.</a:t>
            </a:r>
            <a:endParaRPr lang="en-US" sz="1450" dirty="0"/>
          </a:p>
        </p:txBody>
      </p:sp>
      <p:sp>
        <p:nvSpPr>
          <p:cNvPr id="4" name="Shape 2"/>
          <p:cNvSpPr/>
          <p:nvPr/>
        </p:nvSpPr>
        <p:spPr>
          <a:xfrm>
            <a:off x="892373" y="2758975"/>
            <a:ext cx="4290179" cy="1690330"/>
          </a:xfrm>
          <a:prstGeom prst="roundRect">
            <a:avLst>
              <a:gd name="adj" fmla="val 4724"/>
            </a:avLst>
          </a:prstGeom>
          <a:solidFill>
            <a:srgbClr val="FCE2CF"/>
          </a:solidFill>
          <a:ln w="7620">
            <a:solidFill>
              <a:srgbClr val="E2C8B5"/>
            </a:solidFill>
            <a:prstDash val="solid"/>
          </a:ln>
        </p:spPr>
      </p:sp>
      <p:sp>
        <p:nvSpPr>
          <p:cNvPr id="5" name="Text 3"/>
          <p:cNvSpPr/>
          <p:nvPr/>
        </p:nvSpPr>
        <p:spPr>
          <a:xfrm>
            <a:off x="953095" y="2836627"/>
            <a:ext cx="2960013" cy="297061"/>
          </a:xfrm>
          <a:prstGeom prst="rect">
            <a:avLst/>
          </a:prstGeom>
          <a:noFill/>
          <a:ln/>
        </p:spPr>
        <p:txBody>
          <a:bodyPr wrap="none" lIns="0" tIns="0" rIns="0" bIns="0" rtlCol="0" anchor="t"/>
          <a:lstStyle/>
          <a:p>
            <a:pPr marL="0" indent="0" algn="l">
              <a:lnSpc>
                <a:spcPts val="2300"/>
              </a:lnSpc>
              <a:buNone/>
            </a:pPr>
            <a:r>
              <a:rPr lang="en-US" sz="1850" dirty="0">
                <a:solidFill>
                  <a:srgbClr val="2B2E3C"/>
                </a:solidFill>
                <a:latin typeface="Bitter Medium" pitchFamily="34" charset="0"/>
                <a:ea typeface="Bitter Medium" pitchFamily="34" charset="-122"/>
                <a:cs typeface="Bitter Medium" pitchFamily="34" charset="-120"/>
              </a:rPr>
              <a:t>Red Wine — Key Correlates</a:t>
            </a:r>
            <a:endParaRPr lang="en-US" sz="1850" dirty="0"/>
          </a:p>
        </p:txBody>
      </p:sp>
      <p:sp>
        <p:nvSpPr>
          <p:cNvPr id="6" name="Text 4"/>
          <p:cNvSpPr/>
          <p:nvPr/>
        </p:nvSpPr>
        <p:spPr>
          <a:xfrm>
            <a:off x="953095" y="3127849"/>
            <a:ext cx="3894892" cy="838676"/>
          </a:xfrm>
          <a:prstGeom prst="rect">
            <a:avLst/>
          </a:prstGeom>
          <a:noFill/>
          <a:ln/>
        </p:spPr>
        <p:txBody>
          <a:bodyPr wrap="squar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Alcohol &amp; sulphates: positive with consumer score. Volatile acidity, chlorides, total SO₂: negative.</a:t>
            </a:r>
            <a:endParaRPr lang="en-US" sz="1450" dirty="0"/>
          </a:p>
        </p:txBody>
      </p:sp>
      <p:sp>
        <p:nvSpPr>
          <p:cNvPr id="7" name="Shape 5"/>
          <p:cNvSpPr/>
          <p:nvPr/>
        </p:nvSpPr>
        <p:spPr>
          <a:xfrm>
            <a:off x="892373" y="4660701"/>
            <a:ext cx="4290179" cy="1410772"/>
          </a:xfrm>
          <a:prstGeom prst="roundRect">
            <a:avLst>
              <a:gd name="adj" fmla="val 5661"/>
            </a:avLst>
          </a:prstGeom>
          <a:solidFill>
            <a:srgbClr val="FCE2CF"/>
          </a:solidFill>
          <a:ln w="7620">
            <a:solidFill>
              <a:srgbClr val="E2C8B5"/>
            </a:solidFill>
            <a:prstDash val="solid"/>
          </a:ln>
        </p:spPr>
      </p:sp>
      <p:sp>
        <p:nvSpPr>
          <p:cNvPr id="8" name="Text 6"/>
          <p:cNvSpPr/>
          <p:nvPr/>
        </p:nvSpPr>
        <p:spPr>
          <a:xfrm>
            <a:off x="953095" y="4718692"/>
            <a:ext cx="3213973" cy="297061"/>
          </a:xfrm>
          <a:prstGeom prst="rect">
            <a:avLst/>
          </a:prstGeom>
          <a:noFill/>
          <a:ln/>
        </p:spPr>
        <p:txBody>
          <a:bodyPr wrap="none" lIns="0" tIns="0" rIns="0" bIns="0" rtlCol="0" anchor="t"/>
          <a:lstStyle/>
          <a:p>
            <a:pPr marL="0" indent="0" algn="l">
              <a:lnSpc>
                <a:spcPts val="2300"/>
              </a:lnSpc>
              <a:buNone/>
            </a:pPr>
            <a:r>
              <a:rPr lang="en-US" sz="1850" dirty="0">
                <a:solidFill>
                  <a:srgbClr val="2B2E3C"/>
                </a:solidFill>
                <a:latin typeface="Bitter Medium" pitchFamily="34" charset="0"/>
                <a:ea typeface="Bitter Medium" pitchFamily="34" charset="-122"/>
                <a:cs typeface="Bitter Medium" pitchFamily="34" charset="-120"/>
              </a:rPr>
              <a:t>White Wine — Key Correlates</a:t>
            </a:r>
            <a:endParaRPr lang="en-US" sz="1850" dirty="0"/>
          </a:p>
        </p:txBody>
      </p:sp>
      <p:sp>
        <p:nvSpPr>
          <p:cNvPr id="9" name="Text 7"/>
          <p:cNvSpPr/>
          <p:nvPr/>
        </p:nvSpPr>
        <p:spPr>
          <a:xfrm>
            <a:off x="953095" y="5015753"/>
            <a:ext cx="3894892" cy="559118"/>
          </a:xfrm>
          <a:prstGeom prst="rect">
            <a:avLst/>
          </a:prstGeom>
          <a:noFill/>
          <a:ln/>
        </p:spPr>
        <p:txBody>
          <a:bodyPr wrap="squar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Alcohol &amp; pH: positive. Density, chlorides, total SO₂: strong negatives.</a:t>
            </a:r>
            <a:endParaRPr lang="en-US" sz="1450" dirty="0"/>
          </a:p>
        </p:txBody>
      </p:sp>
      <p:pic>
        <p:nvPicPr>
          <p:cNvPr id="10" name="Image 0" descr="preencoded.png"/>
          <p:cNvPicPr>
            <a:picLocks noChangeAspect="1"/>
          </p:cNvPicPr>
          <p:nvPr/>
        </p:nvPicPr>
        <p:blipFill>
          <a:blip r:embed="rId3"/>
          <a:stretch>
            <a:fillRect/>
          </a:stretch>
        </p:blipFill>
        <p:spPr>
          <a:xfrm>
            <a:off x="5517118" y="2079188"/>
            <a:ext cx="8365212" cy="4740235"/>
          </a:xfrm>
          <a:prstGeom prst="rect">
            <a:avLst/>
          </a:prstGeom>
        </p:spPr>
      </p:pic>
      <p:sp>
        <p:nvSpPr>
          <p:cNvPr id="11" name="Text 8"/>
          <p:cNvSpPr/>
          <p:nvPr/>
        </p:nvSpPr>
        <p:spPr>
          <a:xfrm>
            <a:off x="5517118" y="6998613"/>
            <a:ext cx="8365212" cy="559118"/>
          </a:xfrm>
          <a:prstGeom prst="rect">
            <a:avLst/>
          </a:prstGeom>
          <a:noFill/>
          <a:ln/>
        </p:spPr>
        <p:txBody>
          <a:bodyPr wrap="square" lIns="0" tIns="0" rIns="0" bIns="0" rtlCol="0" anchor="t"/>
          <a:lstStyle/>
          <a:p>
            <a:pPr marL="0" indent="0" algn="l">
              <a:lnSpc>
                <a:spcPts val="2200"/>
              </a:lnSpc>
              <a:buNone/>
            </a:pPr>
            <a:r>
              <a:rPr lang="en-US" sz="1450" dirty="0">
                <a:solidFill>
                  <a:srgbClr val="2B2E3C"/>
                </a:solidFill>
                <a:latin typeface="Open Sans" pitchFamily="34" charset="0"/>
                <a:ea typeface="Open Sans" pitchFamily="34" charset="-122"/>
                <a:cs typeface="Open Sans" pitchFamily="34" charset="-120"/>
              </a:rPr>
              <a:t>Interpretation ties chemistry to perception: alcohol often signals ripeness and body; volatile acidity and chlorides associate with lower perceived quality.</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81BD4E-E97C-B11C-4FBE-7FF27DAEE7BB}"/>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50C4BA14-0C7C-29C0-FBFE-DC6527F35A68}"/>
              </a:ext>
            </a:extLst>
          </p:cNvPr>
          <p:cNvSpPr/>
          <p:nvPr/>
        </p:nvSpPr>
        <p:spPr>
          <a:xfrm>
            <a:off x="784384" y="627459"/>
            <a:ext cx="13061631" cy="700326"/>
          </a:xfrm>
          <a:prstGeom prst="rect">
            <a:avLst/>
          </a:prstGeom>
          <a:noFill/>
          <a:ln/>
        </p:spPr>
        <p:txBody>
          <a:bodyPr wrap="none" lIns="0" tIns="0" rIns="0" bIns="0" rtlCol="0" anchor="t"/>
          <a:lstStyle/>
          <a:p>
            <a:pPr algn="ctr">
              <a:lnSpc>
                <a:spcPts val="5500"/>
              </a:lnSpc>
            </a:pPr>
            <a:r>
              <a:rPr lang="en-US" sz="3600" dirty="0"/>
              <a:t>D</a:t>
            </a:r>
            <a:r>
              <a:rPr lang="en-US" sz="3600" dirty="0">
                <a:effectLst/>
              </a:rPr>
              <a:t>istributions of Highly </a:t>
            </a:r>
            <a:r>
              <a:rPr lang="en-US" sz="3600" dirty="0"/>
              <a:t>C</a:t>
            </a:r>
            <a:r>
              <a:rPr lang="en-US" sz="3600" dirty="0">
                <a:effectLst/>
              </a:rPr>
              <a:t>orrelated </a:t>
            </a:r>
            <a:r>
              <a:rPr lang="en-US" sz="3600" dirty="0"/>
              <a:t>V</a:t>
            </a:r>
            <a:r>
              <a:rPr lang="en-US" sz="3600" dirty="0">
                <a:effectLst/>
              </a:rPr>
              <a:t>ariables </a:t>
            </a:r>
            <a:r>
              <a:rPr lang="en-US" sz="3600" dirty="0"/>
              <a:t>w</a:t>
            </a:r>
            <a:r>
              <a:rPr lang="en-US" sz="3600" dirty="0">
                <a:effectLst/>
              </a:rPr>
              <a:t>ith </a:t>
            </a:r>
            <a:r>
              <a:rPr lang="en-US" sz="3600" dirty="0"/>
              <a:t>C</a:t>
            </a:r>
            <a:r>
              <a:rPr lang="en-US" sz="3600" dirty="0">
                <a:effectLst/>
              </a:rPr>
              <a:t>onsumer </a:t>
            </a:r>
            <a:r>
              <a:rPr lang="en-US" sz="3600" dirty="0"/>
              <a:t>S</a:t>
            </a:r>
            <a:r>
              <a:rPr lang="en-US" sz="3600" dirty="0">
                <a:effectLst/>
              </a:rPr>
              <a:t>cores</a:t>
            </a:r>
          </a:p>
          <a:p>
            <a:pPr marL="0" indent="0" algn="l">
              <a:lnSpc>
                <a:spcPts val="5500"/>
              </a:lnSpc>
              <a:buNone/>
            </a:pPr>
            <a:r>
              <a:rPr lang="en-US" sz="3600" dirty="0">
                <a:solidFill>
                  <a:srgbClr val="2C3F42"/>
                </a:solidFill>
                <a:latin typeface="Bitter Medium" pitchFamily="34" charset="0"/>
                <a:ea typeface="Bitter Medium" pitchFamily="34" charset="-122"/>
                <a:cs typeface="Bitter Medium" pitchFamily="34" charset="-120"/>
              </a:rPr>
              <a:t>.</a:t>
            </a:r>
            <a:endParaRPr lang="en-US" sz="3600" dirty="0"/>
          </a:p>
        </p:txBody>
      </p:sp>
      <p:sp>
        <p:nvSpPr>
          <p:cNvPr id="5" name="Text 2">
            <a:extLst>
              <a:ext uri="{FF2B5EF4-FFF2-40B4-BE49-F238E27FC236}">
                <a16:creationId xmlns:a16="http://schemas.microsoft.com/office/drawing/2014/main" id="{E9B3FA39-2CDE-5612-27D5-06060F801239}"/>
              </a:ext>
            </a:extLst>
          </p:cNvPr>
          <p:cNvSpPr/>
          <p:nvPr/>
        </p:nvSpPr>
        <p:spPr>
          <a:xfrm>
            <a:off x="784385" y="3072252"/>
            <a:ext cx="1860844" cy="350163"/>
          </a:xfrm>
          <a:prstGeom prst="rect">
            <a:avLst/>
          </a:prstGeom>
          <a:noFill/>
          <a:ln/>
        </p:spPr>
        <p:txBody>
          <a:bodyPr wrap="none" lIns="0" tIns="0" rIns="0" bIns="0" rtlCol="0" anchor="t"/>
          <a:lstStyle/>
          <a:p>
            <a:pPr marL="0" indent="0" algn="l">
              <a:lnSpc>
                <a:spcPts val="2750"/>
              </a:lnSpc>
              <a:buNone/>
            </a:pPr>
            <a:r>
              <a:rPr lang="en-US" sz="2200" b="1" dirty="0">
                <a:solidFill>
                  <a:srgbClr val="2B2E3C"/>
                </a:solidFill>
                <a:latin typeface="Bitter Medium" pitchFamily="34" charset="0"/>
                <a:ea typeface="Bitter Medium" pitchFamily="34" charset="-122"/>
                <a:cs typeface="Bitter Medium" pitchFamily="34" charset="-120"/>
              </a:rPr>
              <a:t>Boxplots Red:</a:t>
            </a:r>
            <a:endParaRPr lang="en-US" sz="2200" b="1" dirty="0"/>
          </a:p>
        </p:txBody>
      </p:sp>
      <p:sp>
        <p:nvSpPr>
          <p:cNvPr id="6" name="Text 3">
            <a:extLst>
              <a:ext uri="{FF2B5EF4-FFF2-40B4-BE49-F238E27FC236}">
                <a16:creationId xmlns:a16="http://schemas.microsoft.com/office/drawing/2014/main" id="{33C7DC11-3C3D-7F2C-C77E-D4CAF8938F2F}"/>
              </a:ext>
            </a:extLst>
          </p:cNvPr>
          <p:cNvSpPr/>
          <p:nvPr/>
        </p:nvSpPr>
        <p:spPr>
          <a:xfrm>
            <a:off x="773499" y="3422687"/>
            <a:ext cx="3004458" cy="1566945"/>
          </a:xfrm>
          <a:prstGeom prst="rect">
            <a:avLst/>
          </a:prstGeom>
          <a:noFill/>
          <a:ln/>
        </p:spPr>
        <p:txBody>
          <a:bodyPr wrap="square" lIns="0" tIns="0" rIns="0" bIns="0" rtlCol="0" anchor="t"/>
          <a:lstStyle/>
          <a:p>
            <a:pPr marL="0" indent="0" algn="l">
              <a:lnSpc>
                <a:spcPts val="2800"/>
              </a:lnSpc>
              <a:buNone/>
            </a:pPr>
            <a:r>
              <a:rPr lang="en-US" sz="1750" dirty="0">
                <a:solidFill>
                  <a:srgbClr val="2B2E3C"/>
                </a:solidFill>
                <a:latin typeface="Open Sans" pitchFamily="34" charset="0"/>
                <a:ea typeface="Open Sans" pitchFamily="34" charset="-122"/>
                <a:cs typeface="Open Sans" pitchFamily="34" charset="-120"/>
              </a:rPr>
              <a:t>Alcohol and sulphates increase with score; volatile acidity, chlorides, density decrease as quality rises.</a:t>
            </a:r>
            <a:endParaRPr lang="en-US" sz="1750" dirty="0"/>
          </a:p>
        </p:txBody>
      </p:sp>
      <p:pic>
        <p:nvPicPr>
          <p:cNvPr id="17" name="Imagen 16">
            <a:extLst>
              <a:ext uri="{FF2B5EF4-FFF2-40B4-BE49-F238E27FC236}">
                <a16:creationId xmlns:a16="http://schemas.microsoft.com/office/drawing/2014/main" id="{0C1065AF-1123-68A7-9FC1-15A22F0FA8DB}"/>
              </a:ext>
            </a:extLst>
          </p:cNvPr>
          <p:cNvPicPr>
            <a:picLocks noChangeAspect="1"/>
          </p:cNvPicPr>
          <p:nvPr/>
        </p:nvPicPr>
        <p:blipFill>
          <a:blip r:embed="rId3"/>
          <a:stretch>
            <a:fillRect/>
          </a:stretch>
        </p:blipFill>
        <p:spPr>
          <a:xfrm>
            <a:off x="3774064" y="1408394"/>
            <a:ext cx="10071951" cy="5595529"/>
          </a:xfrm>
          <a:prstGeom prst="rect">
            <a:avLst/>
          </a:prstGeom>
        </p:spPr>
      </p:pic>
    </p:spTree>
    <p:extLst>
      <p:ext uri="{BB962C8B-B14F-4D97-AF65-F5344CB8AC3E}">
        <p14:creationId xmlns:p14="http://schemas.microsoft.com/office/powerpoint/2010/main" val="28727008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714773-FDB3-CC48-E35D-131E89E4DEAF}"/>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F7977416-663A-4E86-D99A-6CA4B8A9EC27}"/>
              </a:ext>
            </a:extLst>
          </p:cNvPr>
          <p:cNvSpPr/>
          <p:nvPr/>
        </p:nvSpPr>
        <p:spPr>
          <a:xfrm>
            <a:off x="784384" y="627459"/>
            <a:ext cx="13057083" cy="700326"/>
          </a:xfrm>
          <a:prstGeom prst="rect">
            <a:avLst/>
          </a:prstGeom>
          <a:noFill/>
          <a:ln/>
        </p:spPr>
        <p:txBody>
          <a:bodyPr wrap="none" lIns="0" tIns="0" rIns="0" bIns="0" rtlCol="0" anchor="t"/>
          <a:lstStyle/>
          <a:p>
            <a:pPr algn="ctr">
              <a:lnSpc>
                <a:spcPts val="5500"/>
              </a:lnSpc>
            </a:pPr>
            <a:r>
              <a:rPr lang="en-US" sz="3600" dirty="0"/>
              <a:t>D</a:t>
            </a:r>
            <a:r>
              <a:rPr lang="en-US" sz="3600" dirty="0">
                <a:effectLst/>
              </a:rPr>
              <a:t>istributions of Highly </a:t>
            </a:r>
            <a:r>
              <a:rPr lang="en-US" sz="3600" dirty="0"/>
              <a:t>C</a:t>
            </a:r>
            <a:r>
              <a:rPr lang="en-US" sz="3600" dirty="0">
                <a:effectLst/>
              </a:rPr>
              <a:t>orrelated </a:t>
            </a:r>
            <a:r>
              <a:rPr lang="en-US" sz="3600" dirty="0"/>
              <a:t>V</a:t>
            </a:r>
            <a:r>
              <a:rPr lang="en-US" sz="3600" dirty="0">
                <a:effectLst/>
              </a:rPr>
              <a:t>ariables </a:t>
            </a:r>
            <a:r>
              <a:rPr lang="en-US" sz="3600" dirty="0"/>
              <a:t>w</a:t>
            </a:r>
            <a:r>
              <a:rPr lang="en-US" sz="3600" dirty="0">
                <a:effectLst/>
              </a:rPr>
              <a:t>ith </a:t>
            </a:r>
            <a:r>
              <a:rPr lang="en-US" sz="3600" dirty="0"/>
              <a:t>C</a:t>
            </a:r>
            <a:r>
              <a:rPr lang="en-US" sz="3600" dirty="0">
                <a:effectLst/>
              </a:rPr>
              <a:t>onsumer </a:t>
            </a:r>
            <a:r>
              <a:rPr lang="en-US" sz="3600" dirty="0"/>
              <a:t>S</a:t>
            </a:r>
            <a:r>
              <a:rPr lang="en-US" sz="3600" dirty="0">
                <a:effectLst/>
              </a:rPr>
              <a:t>cores</a:t>
            </a:r>
          </a:p>
          <a:p>
            <a:pPr marL="0" indent="0" algn="l">
              <a:lnSpc>
                <a:spcPts val="5500"/>
              </a:lnSpc>
              <a:buNone/>
            </a:pPr>
            <a:r>
              <a:rPr lang="en-US" sz="3600" dirty="0">
                <a:solidFill>
                  <a:srgbClr val="2C3F42"/>
                </a:solidFill>
                <a:latin typeface="Bitter Medium" pitchFamily="34" charset="0"/>
                <a:ea typeface="Bitter Medium" pitchFamily="34" charset="-122"/>
                <a:cs typeface="Bitter Medium" pitchFamily="34" charset="-120"/>
              </a:rPr>
              <a:t>.</a:t>
            </a:r>
            <a:endParaRPr lang="en-US" sz="3600" dirty="0"/>
          </a:p>
        </p:txBody>
      </p:sp>
      <p:sp>
        <p:nvSpPr>
          <p:cNvPr id="4" name="Text 4">
            <a:extLst>
              <a:ext uri="{FF2B5EF4-FFF2-40B4-BE49-F238E27FC236}">
                <a16:creationId xmlns:a16="http://schemas.microsoft.com/office/drawing/2014/main" id="{F941C790-CC91-7ADD-4E73-42771C0B3AA1}"/>
              </a:ext>
            </a:extLst>
          </p:cNvPr>
          <p:cNvSpPr/>
          <p:nvPr/>
        </p:nvSpPr>
        <p:spPr>
          <a:xfrm>
            <a:off x="784385" y="2938651"/>
            <a:ext cx="2164445" cy="350163"/>
          </a:xfrm>
          <a:prstGeom prst="rect">
            <a:avLst/>
          </a:prstGeom>
          <a:noFill/>
          <a:ln/>
        </p:spPr>
        <p:txBody>
          <a:bodyPr wrap="none" lIns="0" tIns="0" rIns="0" bIns="0" rtlCol="0" anchor="t"/>
          <a:lstStyle/>
          <a:p>
            <a:pPr marL="0" indent="0" algn="l">
              <a:lnSpc>
                <a:spcPts val="2750"/>
              </a:lnSpc>
              <a:buNone/>
            </a:pPr>
            <a:r>
              <a:rPr lang="en-US" sz="2200" b="1" dirty="0">
                <a:solidFill>
                  <a:srgbClr val="2B2E3C"/>
                </a:solidFill>
                <a:latin typeface="Bitter Medium" pitchFamily="34" charset="0"/>
                <a:ea typeface="Bitter Medium" pitchFamily="34" charset="-122"/>
                <a:cs typeface="Bitter Medium" pitchFamily="34" charset="-120"/>
              </a:rPr>
              <a:t>Boxplots White:</a:t>
            </a:r>
            <a:endParaRPr lang="en-US" sz="2200" b="1" dirty="0"/>
          </a:p>
        </p:txBody>
      </p:sp>
      <p:sp>
        <p:nvSpPr>
          <p:cNvPr id="7" name="Text 5">
            <a:extLst>
              <a:ext uri="{FF2B5EF4-FFF2-40B4-BE49-F238E27FC236}">
                <a16:creationId xmlns:a16="http://schemas.microsoft.com/office/drawing/2014/main" id="{637088A5-8A16-87E9-47B0-3C8E0D223494}"/>
              </a:ext>
            </a:extLst>
          </p:cNvPr>
          <p:cNvSpPr/>
          <p:nvPr/>
        </p:nvSpPr>
        <p:spPr>
          <a:xfrm>
            <a:off x="784385" y="3315049"/>
            <a:ext cx="3036501" cy="1599502"/>
          </a:xfrm>
          <a:prstGeom prst="rect">
            <a:avLst/>
          </a:prstGeom>
          <a:noFill/>
          <a:ln/>
        </p:spPr>
        <p:txBody>
          <a:bodyPr wrap="square" lIns="0" tIns="0" rIns="0" bIns="0" rtlCol="0" anchor="t"/>
          <a:lstStyle/>
          <a:p>
            <a:pPr marL="0" indent="0" algn="l">
              <a:lnSpc>
                <a:spcPts val="2800"/>
              </a:lnSpc>
              <a:buNone/>
            </a:pPr>
            <a:r>
              <a:rPr lang="en-US" sz="1750" dirty="0">
                <a:solidFill>
                  <a:srgbClr val="2B2E3C"/>
                </a:solidFill>
                <a:latin typeface="Open Sans" pitchFamily="34" charset="0"/>
                <a:ea typeface="Open Sans" pitchFamily="34" charset="-122"/>
                <a:cs typeface="Open Sans" pitchFamily="34" charset="-120"/>
              </a:rPr>
              <a:t>Alcohol and pH rise with higher scores; density and chlorides peak in low-quality wines.</a:t>
            </a:r>
            <a:endParaRPr lang="en-US" sz="1750" dirty="0"/>
          </a:p>
        </p:txBody>
      </p:sp>
      <p:pic>
        <p:nvPicPr>
          <p:cNvPr id="9" name="Imagen 8">
            <a:extLst>
              <a:ext uri="{FF2B5EF4-FFF2-40B4-BE49-F238E27FC236}">
                <a16:creationId xmlns:a16="http://schemas.microsoft.com/office/drawing/2014/main" id="{D56D1D72-55CE-E713-448E-5E874DC920D7}"/>
              </a:ext>
            </a:extLst>
          </p:cNvPr>
          <p:cNvPicPr>
            <a:picLocks noChangeAspect="1"/>
          </p:cNvPicPr>
          <p:nvPr/>
        </p:nvPicPr>
        <p:blipFill>
          <a:blip r:embed="rId3"/>
          <a:stretch>
            <a:fillRect/>
          </a:stretch>
        </p:blipFill>
        <p:spPr>
          <a:xfrm>
            <a:off x="3820886" y="1327785"/>
            <a:ext cx="10020581" cy="5566989"/>
          </a:xfrm>
          <a:prstGeom prst="rect">
            <a:avLst/>
          </a:prstGeom>
        </p:spPr>
      </p:pic>
    </p:spTree>
    <p:extLst>
      <p:ext uri="{BB962C8B-B14F-4D97-AF65-F5344CB8AC3E}">
        <p14:creationId xmlns:p14="http://schemas.microsoft.com/office/powerpoint/2010/main" val="11932669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591B52-2B0A-75C3-2220-C9E2E35BB43C}"/>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5D1AB3F6-8110-6D92-BF07-007ECEC1B63C}"/>
              </a:ext>
            </a:extLst>
          </p:cNvPr>
          <p:cNvSpPr/>
          <p:nvPr/>
        </p:nvSpPr>
        <p:spPr>
          <a:xfrm>
            <a:off x="784384" y="627459"/>
            <a:ext cx="13061632" cy="700326"/>
          </a:xfrm>
          <a:prstGeom prst="rect">
            <a:avLst/>
          </a:prstGeom>
          <a:noFill/>
          <a:ln/>
        </p:spPr>
        <p:txBody>
          <a:bodyPr wrap="none" lIns="0" tIns="0" rIns="0" bIns="0" rtlCol="0" anchor="t"/>
          <a:lstStyle/>
          <a:p>
            <a:pPr algn="ctr">
              <a:lnSpc>
                <a:spcPts val="5500"/>
              </a:lnSpc>
            </a:pPr>
            <a:r>
              <a:rPr lang="en-US" sz="3600" dirty="0">
                <a:solidFill>
                  <a:srgbClr val="2C3F42"/>
                </a:solidFill>
                <a:latin typeface="Bitter Medium" pitchFamily="34" charset="0"/>
                <a:ea typeface="Bitter Medium" pitchFamily="34" charset="-122"/>
                <a:cs typeface="Bitter Medium" pitchFamily="34" charset="-120"/>
              </a:rPr>
              <a:t>Correlation Between Chemical Variables</a:t>
            </a:r>
            <a:endParaRPr lang="en-US" sz="3600" dirty="0"/>
          </a:p>
        </p:txBody>
      </p:sp>
      <p:sp>
        <p:nvSpPr>
          <p:cNvPr id="12" name="Text 7">
            <a:extLst>
              <a:ext uri="{FF2B5EF4-FFF2-40B4-BE49-F238E27FC236}">
                <a16:creationId xmlns:a16="http://schemas.microsoft.com/office/drawing/2014/main" id="{24B0D493-489B-907D-6642-8D4D67E6B9AA}"/>
              </a:ext>
            </a:extLst>
          </p:cNvPr>
          <p:cNvSpPr/>
          <p:nvPr/>
        </p:nvSpPr>
        <p:spPr>
          <a:xfrm>
            <a:off x="784384" y="6770211"/>
            <a:ext cx="6530815" cy="1151045"/>
          </a:xfrm>
          <a:prstGeom prst="rect">
            <a:avLst/>
          </a:prstGeom>
          <a:noFill/>
          <a:ln/>
        </p:spPr>
        <p:txBody>
          <a:bodyPr wrap="square" lIns="0" tIns="0" rIns="0" bIns="0" rtlCol="0" anchor="t"/>
          <a:lstStyle/>
          <a:p>
            <a:pPr marL="0" indent="0" algn="l">
              <a:lnSpc>
                <a:spcPts val="2800"/>
              </a:lnSpc>
              <a:buNone/>
            </a:pPr>
            <a:r>
              <a:rPr lang="en-US" sz="1750" b="1" dirty="0">
                <a:solidFill>
                  <a:srgbClr val="2B2E3C"/>
                </a:solidFill>
                <a:latin typeface="Open Sans" pitchFamily="34" charset="0"/>
                <a:ea typeface="Open Sans" pitchFamily="34" charset="-122"/>
                <a:cs typeface="Open Sans" pitchFamily="34" charset="-120"/>
              </a:rPr>
              <a:t>Red</a:t>
            </a:r>
            <a:r>
              <a:rPr lang="en-US" sz="1750" dirty="0">
                <a:solidFill>
                  <a:srgbClr val="2B2E3C"/>
                </a:solidFill>
                <a:latin typeface="Open Sans" pitchFamily="34" charset="0"/>
                <a:ea typeface="Open Sans" pitchFamily="34" charset="-122"/>
                <a:cs typeface="Open Sans" pitchFamily="34" charset="-120"/>
              </a:rPr>
              <a:t>:</a:t>
            </a:r>
          </a:p>
          <a:p>
            <a:r>
              <a:rPr lang="en-US" dirty="0"/>
              <a:t>Visualizes  Alcohol Negative Relationship with other variables vs density positive relationship with other variables</a:t>
            </a:r>
          </a:p>
          <a:p>
            <a:pPr marL="0" indent="0" algn="l">
              <a:lnSpc>
                <a:spcPts val="2800"/>
              </a:lnSpc>
              <a:buNone/>
            </a:pPr>
            <a:endParaRPr lang="en-US" sz="1750" dirty="0">
              <a:solidFill>
                <a:srgbClr val="2B2E3C"/>
              </a:solidFill>
              <a:latin typeface="Open Sans" pitchFamily="34" charset="0"/>
              <a:ea typeface="Open Sans" pitchFamily="34" charset="-122"/>
              <a:cs typeface="Open Sans" pitchFamily="34" charset="-120"/>
            </a:endParaRPr>
          </a:p>
        </p:txBody>
      </p:sp>
      <p:pic>
        <p:nvPicPr>
          <p:cNvPr id="17" name="Imagen 16">
            <a:extLst>
              <a:ext uri="{FF2B5EF4-FFF2-40B4-BE49-F238E27FC236}">
                <a16:creationId xmlns:a16="http://schemas.microsoft.com/office/drawing/2014/main" id="{344AABF7-D007-249B-2D61-BF068D81BEAD}"/>
              </a:ext>
            </a:extLst>
          </p:cNvPr>
          <p:cNvPicPr>
            <a:picLocks noChangeAspect="1"/>
          </p:cNvPicPr>
          <p:nvPr/>
        </p:nvPicPr>
        <p:blipFill>
          <a:blip r:embed="rId3"/>
          <a:stretch>
            <a:fillRect/>
          </a:stretch>
        </p:blipFill>
        <p:spPr>
          <a:xfrm>
            <a:off x="784384" y="1327785"/>
            <a:ext cx="6530816" cy="5343395"/>
          </a:xfrm>
          <a:prstGeom prst="rect">
            <a:avLst/>
          </a:prstGeom>
        </p:spPr>
      </p:pic>
      <p:pic>
        <p:nvPicPr>
          <p:cNvPr id="19" name="Imagen 18">
            <a:extLst>
              <a:ext uri="{FF2B5EF4-FFF2-40B4-BE49-F238E27FC236}">
                <a16:creationId xmlns:a16="http://schemas.microsoft.com/office/drawing/2014/main" id="{A1E522A9-4A8F-7F29-5492-36D38E2BDD41}"/>
              </a:ext>
            </a:extLst>
          </p:cNvPr>
          <p:cNvPicPr>
            <a:picLocks noChangeAspect="1"/>
          </p:cNvPicPr>
          <p:nvPr/>
        </p:nvPicPr>
        <p:blipFill>
          <a:blip r:embed="rId4"/>
          <a:stretch>
            <a:fillRect/>
          </a:stretch>
        </p:blipFill>
        <p:spPr>
          <a:xfrm>
            <a:off x="7315200" y="1327785"/>
            <a:ext cx="6530816" cy="5343395"/>
          </a:xfrm>
          <a:prstGeom prst="rect">
            <a:avLst/>
          </a:prstGeom>
        </p:spPr>
      </p:pic>
      <p:sp>
        <p:nvSpPr>
          <p:cNvPr id="20" name="Text 7">
            <a:extLst>
              <a:ext uri="{FF2B5EF4-FFF2-40B4-BE49-F238E27FC236}">
                <a16:creationId xmlns:a16="http://schemas.microsoft.com/office/drawing/2014/main" id="{614A0DD0-1368-267B-65DF-46AC371E5B38}"/>
              </a:ext>
            </a:extLst>
          </p:cNvPr>
          <p:cNvSpPr/>
          <p:nvPr/>
        </p:nvSpPr>
        <p:spPr>
          <a:xfrm>
            <a:off x="7315200" y="6770212"/>
            <a:ext cx="6530816" cy="1151044"/>
          </a:xfrm>
          <a:prstGeom prst="rect">
            <a:avLst/>
          </a:prstGeom>
          <a:noFill/>
          <a:ln/>
        </p:spPr>
        <p:txBody>
          <a:bodyPr wrap="square" lIns="0" tIns="0" rIns="0" bIns="0" rtlCol="0" anchor="t"/>
          <a:lstStyle/>
          <a:p>
            <a:pPr marL="0" indent="0" algn="l">
              <a:lnSpc>
                <a:spcPts val="2800"/>
              </a:lnSpc>
              <a:buNone/>
            </a:pPr>
            <a:r>
              <a:rPr lang="en-US" sz="1750" b="1" dirty="0">
                <a:solidFill>
                  <a:srgbClr val="2B2E3C"/>
                </a:solidFill>
                <a:latin typeface="Open Sans" pitchFamily="34" charset="0"/>
                <a:ea typeface="Open Sans" pitchFamily="34" charset="-122"/>
                <a:cs typeface="Open Sans" pitchFamily="34" charset="-120"/>
              </a:rPr>
              <a:t>White</a:t>
            </a:r>
            <a:r>
              <a:rPr lang="en-US" sz="1750" dirty="0">
                <a:solidFill>
                  <a:srgbClr val="2B2E3C"/>
                </a:solidFill>
                <a:latin typeface="Open Sans" pitchFamily="34" charset="0"/>
                <a:ea typeface="Open Sans" pitchFamily="34" charset="-122"/>
                <a:cs typeface="Open Sans" pitchFamily="34" charset="-120"/>
              </a:rPr>
              <a:t>: </a:t>
            </a:r>
          </a:p>
          <a:p>
            <a:pPr marL="0" indent="0" algn="l">
              <a:lnSpc>
                <a:spcPts val="2800"/>
              </a:lnSpc>
              <a:buNone/>
            </a:pPr>
            <a:r>
              <a:rPr lang="en-US" sz="1750" dirty="0">
                <a:solidFill>
                  <a:srgbClr val="2B2E3C"/>
                </a:solidFill>
                <a:latin typeface="Open Sans" pitchFamily="34" charset="0"/>
                <a:ea typeface="Open Sans" pitchFamily="34" charset="-122"/>
                <a:cs typeface="Open Sans" pitchFamily="34" charset="-120"/>
              </a:rPr>
              <a:t>even negative relationship with alcohol while density positive correlation and pronounced minerals.</a:t>
            </a:r>
            <a:endParaRPr lang="en-US" sz="1750" dirty="0"/>
          </a:p>
        </p:txBody>
      </p:sp>
    </p:spTree>
    <p:extLst>
      <p:ext uri="{BB962C8B-B14F-4D97-AF65-F5344CB8AC3E}">
        <p14:creationId xmlns:p14="http://schemas.microsoft.com/office/powerpoint/2010/main" val="40146706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TotalTime>
  <Words>926</Words>
  <Application>Microsoft Office PowerPoint</Application>
  <PresentationFormat>Personalizado</PresentationFormat>
  <Paragraphs>163</Paragraphs>
  <Slides>16</Slides>
  <Notes>16</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16</vt:i4>
      </vt:variant>
    </vt:vector>
  </HeadingPairs>
  <TitlesOfParts>
    <vt:vector size="20" baseType="lpstr">
      <vt:lpstr>Bitter Medium</vt:lpstr>
      <vt:lpstr>Open Sans</vt:lpstr>
      <vt:lpstr>Arial</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Renato</dc:creator>
  <cp:lastModifiedBy>renato silva</cp:lastModifiedBy>
  <cp:revision>2</cp:revision>
  <dcterms:created xsi:type="dcterms:W3CDTF">2026-02-20T13:25:10Z</dcterms:created>
  <dcterms:modified xsi:type="dcterms:W3CDTF">2026-02-20T14:30:30Z</dcterms:modified>
</cp:coreProperties>
</file>